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4" r:id="rId3"/>
  </p:sldMasterIdLst>
  <p:notesMasterIdLst>
    <p:notesMasterId r:id="rId47"/>
  </p:notesMasterIdLst>
  <p:handoutMasterIdLst>
    <p:handoutMasterId r:id="rId48"/>
  </p:handoutMasterIdLst>
  <p:sldIdLst>
    <p:sldId id="256" r:id="rId4"/>
    <p:sldId id="391" r:id="rId5"/>
    <p:sldId id="390" r:id="rId6"/>
    <p:sldId id="2722" r:id="rId7"/>
    <p:sldId id="2720" r:id="rId8"/>
    <p:sldId id="392" r:id="rId9"/>
    <p:sldId id="2723" r:id="rId10"/>
    <p:sldId id="257" r:id="rId11"/>
    <p:sldId id="266" r:id="rId12"/>
    <p:sldId id="268" r:id="rId13"/>
    <p:sldId id="2712" r:id="rId14"/>
    <p:sldId id="2706" r:id="rId15"/>
    <p:sldId id="2707" r:id="rId16"/>
    <p:sldId id="2713" r:id="rId17"/>
    <p:sldId id="2714" r:id="rId18"/>
    <p:sldId id="2715" r:id="rId19"/>
    <p:sldId id="2704" r:id="rId20"/>
    <p:sldId id="424" r:id="rId21"/>
    <p:sldId id="2716" r:id="rId22"/>
    <p:sldId id="2717" r:id="rId23"/>
    <p:sldId id="2710" r:id="rId24"/>
    <p:sldId id="2718" r:id="rId25"/>
    <p:sldId id="2699" r:id="rId26"/>
    <p:sldId id="2695" r:id="rId27"/>
    <p:sldId id="2700" r:id="rId28"/>
    <p:sldId id="2701" r:id="rId29"/>
    <p:sldId id="2703" r:id="rId30"/>
    <p:sldId id="460" r:id="rId31"/>
    <p:sldId id="270" r:id="rId32"/>
    <p:sldId id="2719" r:id="rId33"/>
    <p:sldId id="258" r:id="rId34"/>
    <p:sldId id="259" r:id="rId35"/>
    <p:sldId id="260" r:id="rId36"/>
    <p:sldId id="262" r:id="rId37"/>
    <p:sldId id="263" r:id="rId38"/>
    <p:sldId id="264" r:id="rId39"/>
    <p:sldId id="265" r:id="rId40"/>
    <p:sldId id="393" r:id="rId41"/>
    <p:sldId id="401" r:id="rId42"/>
    <p:sldId id="2728" r:id="rId43"/>
    <p:sldId id="2729" r:id="rId44"/>
    <p:sldId id="2730" r:id="rId45"/>
    <p:sldId id="2726" r:id="rId46"/>
  </p:sldIdLst>
  <p:sldSz cx="12192000" cy="6858000"/>
  <p:notesSz cx="6858000" cy="9144000"/>
  <p:embeddedFontLst>
    <p:embeddedFont>
      <p:font typeface="Baskerville Old Face" panose="02020602080505020303" pitchFamily="18" charset="0"/>
      <p:regular r:id="rId49"/>
    </p:embeddedFont>
    <p:embeddedFont>
      <p:font typeface="Bradley Hand ITC" panose="03070402050302030203" pitchFamily="66" charset="0"/>
      <p:regular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astellar" panose="020A0402060406010301" pitchFamily="18" charset="0"/>
      <p:regular r:id="rId57"/>
    </p:embeddedFont>
    <p:embeddedFont>
      <p:font typeface="Fira Sans" panose="020B0503050000020004" pitchFamily="34" charset="0"/>
      <p:regular r:id="rId58"/>
      <p:bold r:id="rId59"/>
      <p:italic r:id="rId60"/>
      <p:boldItalic r:id="rId61"/>
    </p:embeddedFont>
    <p:embeddedFont>
      <p:font typeface="Fira Sans Extra Condensed" panose="020B0503050000020004" pitchFamily="34" charset="0"/>
      <p:regular r:id="rId62"/>
      <p:bold r:id="rId63"/>
    </p:embeddedFont>
    <p:embeddedFont>
      <p:font typeface="Lato" panose="020F0502020204030203" pitchFamily="34" charset="0"/>
      <p:regular r:id="rId64"/>
      <p:bold r:id="rId65"/>
      <p:italic r:id="rId66"/>
      <p:boldItalic r:id="rId67"/>
    </p:embeddedFont>
    <p:embeddedFont>
      <p:font typeface="Raleway" pitchFamily="2" charset="0"/>
      <p:regular r:id="rId68"/>
      <p:bold r:id="rId69"/>
      <p:italic r:id="rId70"/>
      <p:boldItalic r:id="rId71"/>
    </p:embeddedFont>
    <p:embeddedFont>
      <p:font typeface="Roboto" panose="02000000000000000000" pitchFamily="2" charset="0"/>
      <p:regular r:id="rId72"/>
      <p:bold r:id="rId73"/>
      <p:italic r:id="rId74"/>
      <p:boldItalic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h7ICPUs/FafD92QL7y0tPyhFqD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8FDB84-C85D-441C-86F3-1EFAB1859109}">
  <a:tblStyle styleId="{FF8FDB84-C85D-441C-86F3-1EFAB18591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557" autoAdjust="0"/>
  </p:normalViewPr>
  <p:slideViewPr>
    <p:cSldViewPr snapToGrid="0">
      <p:cViewPr varScale="1">
        <p:scale>
          <a:sx n="74" d="100"/>
          <a:sy n="74" d="100"/>
        </p:scale>
        <p:origin x="352" y="60"/>
      </p:cViewPr>
      <p:guideLst/>
    </p:cSldViewPr>
  </p:slideViewPr>
  <p:notesTextViewPr>
    <p:cViewPr>
      <p:scale>
        <a:sx n="1" d="1"/>
        <a:sy n="1" d="1"/>
      </p:scale>
      <p:origin x="0" y="0"/>
    </p:cViewPr>
  </p:notesTextViewPr>
  <p:notesViewPr>
    <p:cSldViewPr snapToGrid="0">
      <p:cViewPr varScale="1">
        <p:scale>
          <a:sx n="47" d="100"/>
          <a:sy n="47" d="100"/>
        </p:scale>
        <p:origin x="2784"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2.xml"/><Relationship Id="rId61" Type="http://schemas.openxmlformats.org/officeDocument/2006/relationships/font" Target="fonts/font13.fntdata"/><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font" Target="fonts/font24.fntdata"/><Relationship Id="rId80"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4.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8C69A-4051-4037-B6AC-F8DC593DDA4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22E6698-012A-4874-81B3-1813D16A54B4}">
      <dgm:prSet/>
      <dgm:spPr/>
      <dgm:t>
        <a:bodyPr/>
        <a:lstStyle/>
        <a:p>
          <a:r>
            <a:rPr lang="en-US" dirty="0"/>
            <a:t>Diversification benefits</a:t>
          </a:r>
        </a:p>
      </dgm:t>
    </dgm:pt>
    <dgm:pt modelId="{F96BD9A0-ADF4-4091-9F39-2EB935498ACE}" type="parTrans" cxnId="{5ED75241-F3E4-4E69-BF5F-A3F8326E9DB4}">
      <dgm:prSet/>
      <dgm:spPr/>
      <dgm:t>
        <a:bodyPr/>
        <a:lstStyle/>
        <a:p>
          <a:endParaRPr lang="en-US"/>
        </a:p>
      </dgm:t>
    </dgm:pt>
    <dgm:pt modelId="{AFD6C633-11C1-41C5-B2C6-D76E7BBA3F07}" type="sibTrans" cxnId="{5ED75241-F3E4-4E69-BF5F-A3F8326E9DB4}">
      <dgm:prSet/>
      <dgm:spPr/>
      <dgm:t>
        <a:bodyPr/>
        <a:lstStyle/>
        <a:p>
          <a:endParaRPr lang="en-US"/>
        </a:p>
      </dgm:t>
    </dgm:pt>
    <dgm:pt modelId="{6BB89E2A-679E-41BA-A086-8EB81B266874}">
      <dgm:prSet/>
      <dgm:spPr/>
      <dgm:t>
        <a:bodyPr/>
        <a:lstStyle/>
        <a:p>
          <a:r>
            <a:rPr lang="en-US" dirty="0"/>
            <a:t>Volatility</a:t>
          </a:r>
        </a:p>
      </dgm:t>
    </dgm:pt>
    <dgm:pt modelId="{59FB41C2-00ED-488F-941D-1F59960AD76F}" type="parTrans" cxnId="{7C4E91AE-133B-46C2-BDA3-66A25EA53D05}">
      <dgm:prSet/>
      <dgm:spPr/>
      <dgm:t>
        <a:bodyPr/>
        <a:lstStyle/>
        <a:p>
          <a:endParaRPr lang="en-US"/>
        </a:p>
      </dgm:t>
    </dgm:pt>
    <dgm:pt modelId="{B58EEB89-011C-4AF1-8376-6BFF88C12C38}" type="sibTrans" cxnId="{7C4E91AE-133B-46C2-BDA3-66A25EA53D05}">
      <dgm:prSet/>
      <dgm:spPr/>
      <dgm:t>
        <a:bodyPr/>
        <a:lstStyle/>
        <a:p>
          <a:endParaRPr lang="en-US"/>
        </a:p>
      </dgm:t>
    </dgm:pt>
    <dgm:pt modelId="{7229302E-FA79-413B-8477-F25ABDAF502E}">
      <dgm:prSet/>
      <dgm:spPr/>
      <dgm:t>
        <a:bodyPr/>
        <a:lstStyle/>
        <a:p>
          <a:r>
            <a:rPr lang="en-US" dirty="0"/>
            <a:t>Market Fluctuations</a:t>
          </a:r>
        </a:p>
      </dgm:t>
    </dgm:pt>
    <dgm:pt modelId="{4B15C369-E394-4266-A5F0-5FB6AECE5705}" type="parTrans" cxnId="{33FB87F1-2A22-4F17-BE63-6AE0ABBBFDAC}">
      <dgm:prSet/>
      <dgm:spPr/>
      <dgm:t>
        <a:bodyPr/>
        <a:lstStyle/>
        <a:p>
          <a:endParaRPr lang="en-US"/>
        </a:p>
      </dgm:t>
    </dgm:pt>
    <dgm:pt modelId="{806AB662-85E1-4380-8321-20C636B3EAC5}" type="sibTrans" cxnId="{33FB87F1-2A22-4F17-BE63-6AE0ABBBFDAC}">
      <dgm:prSet/>
      <dgm:spPr/>
      <dgm:t>
        <a:bodyPr/>
        <a:lstStyle/>
        <a:p>
          <a:endParaRPr lang="en-US"/>
        </a:p>
      </dgm:t>
    </dgm:pt>
    <dgm:pt modelId="{03FE3E9D-B107-4877-906E-D86CA6FD675D}">
      <dgm:prSet/>
      <dgm:spPr/>
      <dgm:t>
        <a:bodyPr/>
        <a:lstStyle/>
        <a:p>
          <a:r>
            <a:rPr lang="en-US" dirty="0"/>
            <a:t>Long-term growth</a:t>
          </a:r>
        </a:p>
      </dgm:t>
    </dgm:pt>
    <dgm:pt modelId="{62ED6BA9-F524-4CB0-A309-AC282821759E}" type="parTrans" cxnId="{912BCB51-B15A-44DD-A7CC-60EA101718B5}">
      <dgm:prSet/>
      <dgm:spPr/>
      <dgm:t>
        <a:bodyPr/>
        <a:lstStyle/>
        <a:p>
          <a:endParaRPr lang="en-US"/>
        </a:p>
      </dgm:t>
    </dgm:pt>
    <dgm:pt modelId="{FD768578-5062-49F3-AE48-1694707EF42B}" type="sibTrans" cxnId="{912BCB51-B15A-44DD-A7CC-60EA101718B5}">
      <dgm:prSet/>
      <dgm:spPr/>
      <dgm:t>
        <a:bodyPr/>
        <a:lstStyle/>
        <a:p>
          <a:endParaRPr lang="en-US"/>
        </a:p>
      </dgm:t>
    </dgm:pt>
    <dgm:pt modelId="{010DB456-7560-4657-BF78-8344FAE52F15}" type="pres">
      <dgm:prSet presAssocID="{AF98C69A-4051-4037-B6AC-F8DC593DDA4A}" presName="linear" presStyleCnt="0">
        <dgm:presLayoutVars>
          <dgm:animLvl val="lvl"/>
          <dgm:resizeHandles val="exact"/>
        </dgm:presLayoutVars>
      </dgm:prSet>
      <dgm:spPr/>
    </dgm:pt>
    <dgm:pt modelId="{EA0FD927-CF5D-4A89-95C8-F8345CC7E72E}" type="pres">
      <dgm:prSet presAssocID="{B22E6698-012A-4874-81B3-1813D16A54B4}" presName="parentText" presStyleLbl="node1" presStyleIdx="0" presStyleCnt="4">
        <dgm:presLayoutVars>
          <dgm:chMax val="0"/>
          <dgm:bulletEnabled val="1"/>
        </dgm:presLayoutVars>
      </dgm:prSet>
      <dgm:spPr/>
    </dgm:pt>
    <dgm:pt modelId="{B22AC861-6A01-43BF-B394-873E161434D7}" type="pres">
      <dgm:prSet presAssocID="{AFD6C633-11C1-41C5-B2C6-D76E7BBA3F07}" presName="spacer" presStyleCnt="0"/>
      <dgm:spPr/>
    </dgm:pt>
    <dgm:pt modelId="{CC464870-4013-4B31-8A8B-9C74034D9057}" type="pres">
      <dgm:prSet presAssocID="{6BB89E2A-679E-41BA-A086-8EB81B266874}" presName="parentText" presStyleLbl="node1" presStyleIdx="1" presStyleCnt="4">
        <dgm:presLayoutVars>
          <dgm:chMax val="0"/>
          <dgm:bulletEnabled val="1"/>
        </dgm:presLayoutVars>
      </dgm:prSet>
      <dgm:spPr/>
    </dgm:pt>
    <dgm:pt modelId="{6EE2D2FF-F1F0-44F0-BF02-6A4116806E2D}" type="pres">
      <dgm:prSet presAssocID="{B58EEB89-011C-4AF1-8376-6BFF88C12C38}" presName="spacer" presStyleCnt="0"/>
      <dgm:spPr/>
    </dgm:pt>
    <dgm:pt modelId="{FE9C370C-6989-4EA9-8754-E355229089A5}" type="pres">
      <dgm:prSet presAssocID="{7229302E-FA79-413B-8477-F25ABDAF502E}" presName="parentText" presStyleLbl="node1" presStyleIdx="2" presStyleCnt="4">
        <dgm:presLayoutVars>
          <dgm:chMax val="0"/>
          <dgm:bulletEnabled val="1"/>
        </dgm:presLayoutVars>
      </dgm:prSet>
      <dgm:spPr/>
    </dgm:pt>
    <dgm:pt modelId="{50B90DB8-F4BF-4B80-AA5C-A070E794E135}" type="pres">
      <dgm:prSet presAssocID="{806AB662-85E1-4380-8321-20C636B3EAC5}" presName="spacer" presStyleCnt="0"/>
      <dgm:spPr/>
    </dgm:pt>
    <dgm:pt modelId="{A6384608-B97E-491D-91E0-593EDE69E969}" type="pres">
      <dgm:prSet presAssocID="{03FE3E9D-B107-4877-906E-D86CA6FD675D}" presName="parentText" presStyleLbl="node1" presStyleIdx="3" presStyleCnt="4">
        <dgm:presLayoutVars>
          <dgm:chMax val="0"/>
          <dgm:bulletEnabled val="1"/>
        </dgm:presLayoutVars>
      </dgm:prSet>
      <dgm:spPr/>
    </dgm:pt>
  </dgm:ptLst>
  <dgm:cxnLst>
    <dgm:cxn modelId="{1BAAA014-43B3-4303-850A-19006ECD16B6}" type="presOf" srcId="{7229302E-FA79-413B-8477-F25ABDAF502E}" destId="{FE9C370C-6989-4EA9-8754-E355229089A5}" srcOrd="0" destOrd="0" presId="urn:microsoft.com/office/officeart/2005/8/layout/vList2"/>
    <dgm:cxn modelId="{5ED75241-F3E4-4E69-BF5F-A3F8326E9DB4}" srcId="{AF98C69A-4051-4037-B6AC-F8DC593DDA4A}" destId="{B22E6698-012A-4874-81B3-1813D16A54B4}" srcOrd="0" destOrd="0" parTransId="{F96BD9A0-ADF4-4091-9F39-2EB935498ACE}" sibTransId="{AFD6C633-11C1-41C5-B2C6-D76E7BBA3F07}"/>
    <dgm:cxn modelId="{3746A562-0FF9-4006-A79B-663444E57FC5}" type="presOf" srcId="{B22E6698-012A-4874-81B3-1813D16A54B4}" destId="{EA0FD927-CF5D-4A89-95C8-F8345CC7E72E}" srcOrd="0" destOrd="0" presId="urn:microsoft.com/office/officeart/2005/8/layout/vList2"/>
    <dgm:cxn modelId="{912BCB51-B15A-44DD-A7CC-60EA101718B5}" srcId="{AF98C69A-4051-4037-B6AC-F8DC593DDA4A}" destId="{03FE3E9D-B107-4877-906E-D86CA6FD675D}" srcOrd="3" destOrd="0" parTransId="{62ED6BA9-F524-4CB0-A309-AC282821759E}" sibTransId="{FD768578-5062-49F3-AE48-1694707EF42B}"/>
    <dgm:cxn modelId="{7C4E91AE-133B-46C2-BDA3-66A25EA53D05}" srcId="{AF98C69A-4051-4037-B6AC-F8DC593DDA4A}" destId="{6BB89E2A-679E-41BA-A086-8EB81B266874}" srcOrd="1" destOrd="0" parTransId="{59FB41C2-00ED-488F-941D-1F59960AD76F}" sibTransId="{B58EEB89-011C-4AF1-8376-6BFF88C12C38}"/>
    <dgm:cxn modelId="{1749F7BD-739F-401D-A4C0-0D843AF82140}" type="presOf" srcId="{AF98C69A-4051-4037-B6AC-F8DC593DDA4A}" destId="{010DB456-7560-4657-BF78-8344FAE52F15}" srcOrd="0" destOrd="0" presId="urn:microsoft.com/office/officeart/2005/8/layout/vList2"/>
    <dgm:cxn modelId="{5BE67ED1-7A2A-4595-B4D1-31ACA8B301BD}" type="presOf" srcId="{03FE3E9D-B107-4877-906E-D86CA6FD675D}" destId="{A6384608-B97E-491D-91E0-593EDE69E969}" srcOrd="0" destOrd="0" presId="urn:microsoft.com/office/officeart/2005/8/layout/vList2"/>
    <dgm:cxn modelId="{33FB87F1-2A22-4F17-BE63-6AE0ABBBFDAC}" srcId="{AF98C69A-4051-4037-B6AC-F8DC593DDA4A}" destId="{7229302E-FA79-413B-8477-F25ABDAF502E}" srcOrd="2" destOrd="0" parTransId="{4B15C369-E394-4266-A5F0-5FB6AECE5705}" sibTransId="{806AB662-85E1-4380-8321-20C636B3EAC5}"/>
    <dgm:cxn modelId="{72E578F9-F849-4D41-85DC-FDDA7E0944DC}" type="presOf" srcId="{6BB89E2A-679E-41BA-A086-8EB81B266874}" destId="{CC464870-4013-4B31-8A8B-9C74034D9057}" srcOrd="0" destOrd="0" presId="urn:microsoft.com/office/officeart/2005/8/layout/vList2"/>
    <dgm:cxn modelId="{B8491610-FF63-4EED-B562-09A849F79220}" type="presParOf" srcId="{010DB456-7560-4657-BF78-8344FAE52F15}" destId="{EA0FD927-CF5D-4A89-95C8-F8345CC7E72E}" srcOrd="0" destOrd="0" presId="urn:microsoft.com/office/officeart/2005/8/layout/vList2"/>
    <dgm:cxn modelId="{036EBBE4-4DA2-4BB3-9092-788CB1E53557}" type="presParOf" srcId="{010DB456-7560-4657-BF78-8344FAE52F15}" destId="{B22AC861-6A01-43BF-B394-873E161434D7}" srcOrd="1" destOrd="0" presId="urn:microsoft.com/office/officeart/2005/8/layout/vList2"/>
    <dgm:cxn modelId="{BF71266A-7E3C-489C-8C25-6BB09ACC2D40}" type="presParOf" srcId="{010DB456-7560-4657-BF78-8344FAE52F15}" destId="{CC464870-4013-4B31-8A8B-9C74034D9057}" srcOrd="2" destOrd="0" presId="urn:microsoft.com/office/officeart/2005/8/layout/vList2"/>
    <dgm:cxn modelId="{CA813D09-191A-4A7D-923D-F4D4CDE3C420}" type="presParOf" srcId="{010DB456-7560-4657-BF78-8344FAE52F15}" destId="{6EE2D2FF-F1F0-44F0-BF02-6A4116806E2D}" srcOrd="3" destOrd="0" presId="urn:microsoft.com/office/officeart/2005/8/layout/vList2"/>
    <dgm:cxn modelId="{0AC986A9-CF67-4610-BFD2-424151EECC9A}" type="presParOf" srcId="{010DB456-7560-4657-BF78-8344FAE52F15}" destId="{FE9C370C-6989-4EA9-8754-E355229089A5}" srcOrd="4" destOrd="0" presId="urn:microsoft.com/office/officeart/2005/8/layout/vList2"/>
    <dgm:cxn modelId="{1354C677-0E12-4DF4-AA91-BD430573008F}" type="presParOf" srcId="{010DB456-7560-4657-BF78-8344FAE52F15}" destId="{50B90DB8-F4BF-4B80-AA5C-A070E794E135}" srcOrd="5" destOrd="0" presId="urn:microsoft.com/office/officeart/2005/8/layout/vList2"/>
    <dgm:cxn modelId="{B1A56F9B-BB82-4884-AFB2-E2CC1CF743A9}" type="presParOf" srcId="{010DB456-7560-4657-BF78-8344FAE52F15}" destId="{A6384608-B97E-491D-91E0-593EDE69E9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FD927-CF5D-4A89-95C8-F8345CC7E72E}">
      <dsp:nvSpPr>
        <dsp:cNvPr id="0" name=""/>
        <dsp:cNvSpPr/>
      </dsp:nvSpPr>
      <dsp:spPr>
        <a:xfrm>
          <a:off x="0" y="40522"/>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Diversification benefits</a:t>
          </a:r>
        </a:p>
      </dsp:txBody>
      <dsp:txXfrm>
        <a:off x="18734" y="59256"/>
        <a:ext cx="3615345" cy="346292"/>
      </dsp:txXfrm>
    </dsp:sp>
    <dsp:sp modelId="{CC464870-4013-4B31-8A8B-9C74034D9057}">
      <dsp:nvSpPr>
        <dsp:cNvPr id="0" name=""/>
        <dsp:cNvSpPr/>
      </dsp:nvSpPr>
      <dsp:spPr>
        <a:xfrm>
          <a:off x="0" y="470362"/>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Volatility</a:t>
          </a:r>
        </a:p>
      </dsp:txBody>
      <dsp:txXfrm>
        <a:off x="18734" y="489096"/>
        <a:ext cx="3615345" cy="346292"/>
      </dsp:txXfrm>
    </dsp:sp>
    <dsp:sp modelId="{FE9C370C-6989-4EA9-8754-E355229089A5}">
      <dsp:nvSpPr>
        <dsp:cNvPr id="0" name=""/>
        <dsp:cNvSpPr/>
      </dsp:nvSpPr>
      <dsp:spPr>
        <a:xfrm>
          <a:off x="0" y="900202"/>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Market Fluctuations</a:t>
          </a:r>
        </a:p>
      </dsp:txBody>
      <dsp:txXfrm>
        <a:off x="18734" y="918936"/>
        <a:ext cx="3615345" cy="346292"/>
      </dsp:txXfrm>
    </dsp:sp>
    <dsp:sp modelId="{A6384608-B97E-491D-91E0-593EDE69E969}">
      <dsp:nvSpPr>
        <dsp:cNvPr id="0" name=""/>
        <dsp:cNvSpPr/>
      </dsp:nvSpPr>
      <dsp:spPr>
        <a:xfrm>
          <a:off x="0" y="1330043"/>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Long-term growth</a:t>
          </a:r>
        </a:p>
      </dsp:txBody>
      <dsp:txXfrm>
        <a:off x="18734" y="1348777"/>
        <a:ext cx="3615345"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037E9C-969E-38BF-E75C-829E5B0DC7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D190F694-DB14-2AFF-831C-32A92DC592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AF0CC-2C37-438A-B0F3-F28898538B50}" type="datetimeFigureOut">
              <a:rPr lang="en-GB" smtClean="0"/>
              <a:t>28/11/2023</a:t>
            </a:fld>
            <a:endParaRPr lang="en-GB" dirty="0"/>
          </a:p>
        </p:txBody>
      </p:sp>
      <p:sp>
        <p:nvSpPr>
          <p:cNvPr id="4" name="Footer Placeholder 3">
            <a:extLst>
              <a:ext uri="{FF2B5EF4-FFF2-40B4-BE49-F238E27FC236}">
                <a16:creationId xmlns:a16="http://schemas.microsoft.com/office/drawing/2014/main" id="{CE1B5CA5-F9B3-D616-584B-9037C3C3D4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D4E0CEBB-2918-79D8-94E3-F01E38C398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2E9E84-6708-4716-AA9B-E0563CB10797}" type="slidenum">
              <a:rPr lang="en-GB" smtClean="0"/>
              <a:t>‹#›</a:t>
            </a:fld>
            <a:endParaRPr lang="en-GB" dirty="0"/>
          </a:p>
        </p:txBody>
      </p:sp>
    </p:spTree>
    <p:extLst>
      <p:ext uri="{BB962C8B-B14F-4D97-AF65-F5344CB8AC3E}">
        <p14:creationId xmlns:p14="http://schemas.microsoft.com/office/powerpoint/2010/main" val="230757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 name="Google Shape;11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f4cc7002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f4cc7002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9f4cc70020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9f4cc7002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caaf83303bdd0b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caaf83303bdd0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bcaaf83303bdd0b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bcaaf83303bdd0b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45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18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1ae484f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1ae484f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74151"/>
                </a:solidFill>
                <a:highlight>
                  <a:srgbClr val="F7F7F8"/>
                </a:highlight>
                <a:latin typeface="Roboto"/>
                <a:ea typeface="Roboto"/>
                <a:cs typeface="Roboto"/>
                <a:sym typeface="Roboto"/>
              </a:rPr>
              <a:t>Low-risk asset classes are investment options that are generally considered to have a lower level of risk compared to more volatile or speculative investments. These asset classes are often favored by conservative investors who prioritize capital preservation and are willing to accept potentially lower returns in exchange for a greater degree of safety.</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81ae484f4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81ae484f4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81ae484f4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81ae484f4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81ae484f4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81ae484f4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8205b199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8205b199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 name="Google Shape;15;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6" name="Google Shape;16;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2" name="Google Shape;72;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3" name="Google Shape;73;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8" name="Google Shape;78;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9" name="Google Shape;79;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F8F0-32D2-98DA-5525-DE1F3DE45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5ED65A-4FCF-81F1-5C27-44C17B482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3EF24-B5B0-2CB9-E9FE-31C3323C5D04}"/>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5" name="Footer Placeholder 4">
            <a:extLst>
              <a:ext uri="{FF2B5EF4-FFF2-40B4-BE49-F238E27FC236}">
                <a16:creationId xmlns:a16="http://schemas.microsoft.com/office/drawing/2014/main" id="{21DF7E94-5A81-A336-C774-27E7DB6862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DCB174-3FEB-225A-0788-74696734690B}"/>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99662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E64D-938B-3EBA-C80A-A941E2BEA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B3918-4DBD-CDAC-E3E6-2F2059381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EBC00-D2FA-8223-A544-9A461DB2F5F9}"/>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5" name="Footer Placeholder 4">
            <a:extLst>
              <a:ext uri="{FF2B5EF4-FFF2-40B4-BE49-F238E27FC236}">
                <a16:creationId xmlns:a16="http://schemas.microsoft.com/office/drawing/2014/main" id="{96552871-696E-90C7-1D6F-CB23E52836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F98A35-0F81-9779-BC5C-C861C38ECEFD}"/>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2937911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AF8A-C9B7-E473-C077-E01129868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9CD53-16F6-E074-1A2B-747A3CA72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54DE5-F1BA-10B7-5FA0-67F0C71901D8}"/>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5" name="Footer Placeholder 4">
            <a:extLst>
              <a:ext uri="{FF2B5EF4-FFF2-40B4-BE49-F238E27FC236}">
                <a16:creationId xmlns:a16="http://schemas.microsoft.com/office/drawing/2014/main" id="{FFEDB7B6-4467-F86B-09F0-CD1FE8C926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C43E9-B69E-2EA1-7137-4D3459E66F41}"/>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1054399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9862-5436-0760-1AB5-F0619E49C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D2BD3-5A48-5F62-554A-BBFE44A60C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82118-EF29-0537-B9EA-3F0C010B4E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738518-4D48-1235-31DD-C563114EBA16}"/>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6" name="Footer Placeholder 5">
            <a:extLst>
              <a:ext uri="{FF2B5EF4-FFF2-40B4-BE49-F238E27FC236}">
                <a16:creationId xmlns:a16="http://schemas.microsoft.com/office/drawing/2014/main" id="{40878594-9323-650D-23CF-B04627C2A3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A74384-014D-75A0-C530-9540A822A4AD}"/>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10302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C7D4-8876-4B5C-16D3-F70DA9B63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4A9A6-CA4B-09EA-0920-7F41F9EB7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EF454-676C-70DA-F429-424E9E6037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F12CE-17EA-E186-FEC2-90E8385FA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28C439-CD74-703F-1E12-547A7257C0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DD800-DB02-383D-B73D-DBB205A27E42}"/>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8" name="Footer Placeholder 7">
            <a:extLst>
              <a:ext uri="{FF2B5EF4-FFF2-40B4-BE49-F238E27FC236}">
                <a16:creationId xmlns:a16="http://schemas.microsoft.com/office/drawing/2014/main" id="{039E432C-035C-FF6D-95EB-AE3EF360CE4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58B249-D0A4-6F66-25C2-1B85AFED3298}"/>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334138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ABED-489D-2303-CB8B-A211B2FCC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C141C-9792-56CC-88BA-0E112CD31956}"/>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4" name="Footer Placeholder 3">
            <a:extLst>
              <a:ext uri="{FF2B5EF4-FFF2-40B4-BE49-F238E27FC236}">
                <a16:creationId xmlns:a16="http://schemas.microsoft.com/office/drawing/2014/main" id="{1EC7338F-5E4C-5030-36CC-6211AF3080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BF14DE-8F54-CB9C-57B4-CFF121346E42}"/>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58717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7C101-FE05-DD9E-F626-D3F35980CE82}"/>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3" name="Footer Placeholder 2">
            <a:extLst>
              <a:ext uri="{FF2B5EF4-FFF2-40B4-BE49-F238E27FC236}">
                <a16:creationId xmlns:a16="http://schemas.microsoft.com/office/drawing/2014/main" id="{9C01681F-FC04-B4E1-1808-71BA5A07FB3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BB0427-A14C-C79B-7AA1-8A00BC6F0339}"/>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2601610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7CD7-793D-AECA-7328-4011D8B631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0A851-94D4-D699-4AC8-10620EB02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5A137-6709-E975-C025-0A38D3213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C3B41-D8A5-1D43-57D2-A1653AA738B8}"/>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6" name="Footer Placeholder 5">
            <a:extLst>
              <a:ext uri="{FF2B5EF4-FFF2-40B4-BE49-F238E27FC236}">
                <a16:creationId xmlns:a16="http://schemas.microsoft.com/office/drawing/2014/main" id="{A64D0C85-7CDA-7C9E-0592-7CC58CD9C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507961-00B6-B295-418E-B11041342EEE}"/>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289498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1" name="Google Shape;21;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2" name="Google Shape;2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7219-53E3-2157-7B81-0CDF9AAA3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5AF0E-32AD-D1C9-461A-464C87E38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49E48FC-7972-1594-DDF9-497BC2015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CE559-2D5B-F65B-E8EC-96BAEEB2C5EA}"/>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6" name="Footer Placeholder 5">
            <a:extLst>
              <a:ext uri="{FF2B5EF4-FFF2-40B4-BE49-F238E27FC236}">
                <a16:creationId xmlns:a16="http://schemas.microsoft.com/office/drawing/2014/main" id="{C1B047D2-5905-736E-F408-473243A1D7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B6049C-EC1C-0677-6DFF-23B4EA9696B0}"/>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391232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0FFD-EABF-FCE3-F322-6B27AE5941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97EB5D-F3A7-4940-2A9B-80FCD0D68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C792F-B0A7-DEE3-1508-B99027588D4C}"/>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5" name="Footer Placeholder 4">
            <a:extLst>
              <a:ext uri="{FF2B5EF4-FFF2-40B4-BE49-F238E27FC236}">
                <a16:creationId xmlns:a16="http://schemas.microsoft.com/office/drawing/2014/main" id="{00EC848E-DA4A-5928-1E97-D531270C76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075D5C-FA94-762D-C200-41C97FC15C41}"/>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1425264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8618B8-A073-0272-9AA3-28DE126424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42CB2F-9284-5734-1123-CC9417CEB8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F7DEB-3EC9-6EF3-403F-F83292B85380}"/>
              </a:ext>
            </a:extLst>
          </p:cNvPr>
          <p:cNvSpPr>
            <a:spLocks noGrp="1"/>
          </p:cNvSpPr>
          <p:nvPr>
            <p:ph type="dt" sz="half" idx="10"/>
          </p:nvPr>
        </p:nvSpPr>
        <p:spPr/>
        <p:txBody>
          <a:bodyPr/>
          <a:lstStyle/>
          <a:p>
            <a:fld id="{7DDF4393-D04E-4392-A77A-012FF0327E9D}" type="datetimeFigureOut">
              <a:rPr lang="en-US" smtClean="0"/>
              <a:t>11/28/2023</a:t>
            </a:fld>
            <a:endParaRPr lang="en-US" dirty="0"/>
          </a:p>
        </p:txBody>
      </p:sp>
      <p:sp>
        <p:nvSpPr>
          <p:cNvPr id="5" name="Footer Placeholder 4">
            <a:extLst>
              <a:ext uri="{FF2B5EF4-FFF2-40B4-BE49-F238E27FC236}">
                <a16:creationId xmlns:a16="http://schemas.microsoft.com/office/drawing/2014/main" id="{05207828-ED43-5D27-FE29-D717E91F41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D12E38-B8B3-551A-38D5-EE234CEE2ED5}"/>
              </a:ext>
            </a:extLst>
          </p:cNvPr>
          <p:cNvSpPr>
            <a:spLocks noGrp="1"/>
          </p:cNvSpPr>
          <p:nvPr>
            <p:ph type="sldNum" sz="quarter" idx="12"/>
          </p:nvPr>
        </p:nvSpPr>
        <p:spPr/>
        <p:txBody>
          <a:bodyPr/>
          <a:lstStyle/>
          <a:p>
            <a:fld id="{4311E357-D096-40E5-8723-17A0368E1EBA}" type="slidenum">
              <a:rPr lang="en-US" smtClean="0"/>
              <a:t>‹#›</a:t>
            </a:fld>
            <a:endParaRPr lang="en-US" dirty="0"/>
          </a:p>
        </p:txBody>
      </p:sp>
    </p:spTree>
    <p:extLst>
      <p:ext uri="{BB962C8B-B14F-4D97-AF65-F5344CB8AC3E}">
        <p14:creationId xmlns:p14="http://schemas.microsoft.com/office/powerpoint/2010/main" val="686637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748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3956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3389-B15B-215F-4CAC-714743E9FD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10B8B966-1A57-1994-B4D6-49C5A4C90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22676D88-D9A8-04EC-8593-9C12E37EB03A}"/>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5" name="Footer Placeholder 4">
            <a:extLst>
              <a:ext uri="{FF2B5EF4-FFF2-40B4-BE49-F238E27FC236}">
                <a16:creationId xmlns:a16="http://schemas.microsoft.com/office/drawing/2014/main" id="{BB421855-568A-5640-3C03-DA913783AA44}"/>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097FE16F-2436-A99E-6A37-598910E32ADE}"/>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4018837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7052-EFF3-DEBD-2976-4DDE66BA0128}"/>
              </a:ext>
            </a:extLst>
          </p:cNvPr>
          <p:cNvSpPr>
            <a:spLocks noGrp="1"/>
          </p:cNvSpPr>
          <p:nvPr>
            <p:ph type="title"/>
          </p:nvPr>
        </p:nvSpPr>
        <p:spPr>
          <a:xfrm>
            <a:off x="652665" y="192850"/>
            <a:ext cx="10515600" cy="315912"/>
          </a:xfrm>
        </p:spPr>
        <p:txBody>
          <a:bodyPr>
            <a:noAutofit/>
          </a:bodyPr>
          <a:lstStyle>
            <a:lvl1pPr>
              <a:defRPr sz="2800">
                <a:latin typeface="Raleway" panose="020B0503030101060003" pitchFamily="34" charset="0"/>
              </a:defRPr>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616F8132-C2CA-333D-A2A3-C9DBF4227333}"/>
              </a:ext>
            </a:extLst>
          </p:cNvPr>
          <p:cNvSpPr>
            <a:spLocks noGrp="1"/>
          </p:cNvSpPr>
          <p:nvPr>
            <p:ph idx="1"/>
          </p:nvPr>
        </p:nvSpPr>
        <p:spPr>
          <a:xfrm>
            <a:off x="652665" y="1067754"/>
            <a:ext cx="10555363" cy="5236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630BC562-9A06-2E4B-4840-12124853ED62}"/>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5" name="Footer Placeholder 4">
            <a:extLst>
              <a:ext uri="{FF2B5EF4-FFF2-40B4-BE49-F238E27FC236}">
                <a16:creationId xmlns:a16="http://schemas.microsoft.com/office/drawing/2014/main" id="{7C8A2BA0-480C-427A-C3D7-32E5D0293764}"/>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A59E9D9F-B1D6-052E-DA06-79A02EB765C2}"/>
              </a:ext>
            </a:extLst>
          </p:cNvPr>
          <p:cNvSpPr>
            <a:spLocks noGrp="1"/>
          </p:cNvSpPr>
          <p:nvPr>
            <p:ph type="sldNum" sz="quarter" idx="12"/>
          </p:nvPr>
        </p:nvSpPr>
        <p:spPr/>
        <p:txBody>
          <a:bodyPr/>
          <a:lstStyle/>
          <a:p>
            <a:fld id="{4B446CB2-1536-4BCD-9AB8-5FCA24C5912D}" type="slidenum">
              <a:rPr lang="en-NG" smtClean="0"/>
              <a:t>‹#›</a:t>
            </a:fld>
            <a:endParaRPr lang="en-NG"/>
          </a:p>
        </p:txBody>
      </p:sp>
      <p:sp>
        <p:nvSpPr>
          <p:cNvPr id="7" name="Rectangle 6">
            <a:extLst>
              <a:ext uri="{FF2B5EF4-FFF2-40B4-BE49-F238E27FC236}">
                <a16:creationId xmlns:a16="http://schemas.microsoft.com/office/drawing/2014/main" id="{055FA589-1CA4-61AB-113C-E9A03D9546AA}"/>
              </a:ext>
            </a:extLst>
          </p:cNvPr>
          <p:cNvSpPr>
            <a:spLocks noChangeArrowheads="1"/>
          </p:cNvSpPr>
          <p:nvPr userDrawn="1"/>
        </p:nvSpPr>
        <p:spPr bwMode="auto">
          <a:xfrm>
            <a:off x="0" y="554187"/>
            <a:ext cx="12192000" cy="240948"/>
          </a:xfrm>
          <a:prstGeom prst="rect">
            <a:avLst/>
          </a:prstGeom>
          <a:solidFill>
            <a:srgbClr val="E7BD24"/>
          </a:solidFill>
          <a:ln w="9525">
            <a:noFill/>
            <a:miter lim="800000"/>
            <a:headEnd/>
            <a:tailEnd/>
          </a:ln>
        </p:spPr>
        <p:txBody>
          <a:bodyPr vert="horz" wrap="square" lIns="91440" tIns="45720" rIns="91440" bIns="45720" numCol="1" anchor="t" anchorCtr="0" compatLnSpc="1">
            <a:prstTxWarp prst="textNoShape">
              <a:avLst/>
            </a:prstTxWarp>
          </a:bodyPr>
          <a:lstStyle/>
          <a:p>
            <a:endParaRPr lang="en-NG"/>
          </a:p>
        </p:txBody>
      </p:sp>
      <p:pic>
        <p:nvPicPr>
          <p:cNvPr id="8" name="Picture 7">
            <a:extLst>
              <a:ext uri="{FF2B5EF4-FFF2-40B4-BE49-F238E27FC236}">
                <a16:creationId xmlns:a16="http://schemas.microsoft.com/office/drawing/2014/main" id="{9FF9E24B-2B7C-3C37-372F-7395DF408A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9742" y="-248724"/>
            <a:ext cx="1668115" cy="2087717"/>
          </a:xfrm>
          <a:prstGeom prst="rect">
            <a:avLst/>
          </a:prstGeom>
          <a:noFill/>
          <a:ln>
            <a:noFill/>
          </a:ln>
        </p:spPr>
      </p:pic>
    </p:spTree>
    <p:extLst>
      <p:ext uri="{BB962C8B-B14F-4D97-AF65-F5344CB8AC3E}">
        <p14:creationId xmlns:p14="http://schemas.microsoft.com/office/powerpoint/2010/main" val="1813836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1B99-85F6-4992-75CB-5727AEAD3F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8BFE0D6D-E97D-A2DC-2888-7C4972D33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757B6-AEE1-4F0A-AE68-F4F06D8F79B9}"/>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5" name="Footer Placeholder 4">
            <a:extLst>
              <a:ext uri="{FF2B5EF4-FFF2-40B4-BE49-F238E27FC236}">
                <a16:creationId xmlns:a16="http://schemas.microsoft.com/office/drawing/2014/main" id="{5784D583-65C5-D993-8807-50814AA7561A}"/>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6D03E2DD-8194-5F60-1F86-5EDFD878660D}"/>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3832835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9859A6-A3DE-C3C7-05EB-D7B2FF86C376}"/>
              </a:ext>
            </a:extLst>
          </p:cNvPr>
          <p:cNvSpPr>
            <a:spLocks noGrp="1"/>
          </p:cNvSpPr>
          <p:nvPr>
            <p:ph sz="half" idx="1"/>
          </p:nvPr>
        </p:nvSpPr>
        <p:spPr>
          <a:xfrm>
            <a:off x="838200" y="974522"/>
            <a:ext cx="5181600" cy="5202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4DD25C29-4AFF-3279-E7DF-DAAE37B0B359}"/>
              </a:ext>
            </a:extLst>
          </p:cNvPr>
          <p:cNvSpPr>
            <a:spLocks noGrp="1"/>
          </p:cNvSpPr>
          <p:nvPr>
            <p:ph sz="half" idx="2"/>
          </p:nvPr>
        </p:nvSpPr>
        <p:spPr>
          <a:xfrm>
            <a:off x="6172200" y="974522"/>
            <a:ext cx="5181600" cy="5202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730FEF42-4980-28BF-10E6-4FFBDD4BC452}"/>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6" name="Footer Placeholder 5">
            <a:extLst>
              <a:ext uri="{FF2B5EF4-FFF2-40B4-BE49-F238E27FC236}">
                <a16:creationId xmlns:a16="http://schemas.microsoft.com/office/drawing/2014/main" id="{BC6A241A-196A-B606-FC34-E3C63EFD8FC5}"/>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A21A4A62-AA3E-0A18-6C01-955006754032}"/>
              </a:ext>
            </a:extLst>
          </p:cNvPr>
          <p:cNvSpPr>
            <a:spLocks noGrp="1"/>
          </p:cNvSpPr>
          <p:nvPr>
            <p:ph type="sldNum" sz="quarter" idx="12"/>
          </p:nvPr>
        </p:nvSpPr>
        <p:spPr/>
        <p:txBody>
          <a:bodyPr/>
          <a:lstStyle/>
          <a:p>
            <a:fld id="{4B446CB2-1536-4BCD-9AB8-5FCA24C5912D}" type="slidenum">
              <a:rPr lang="en-NG" smtClean="0"/>
              <a:t>‹#›</a:t>
            </a:fld>
            <a:endParaRPr lang="en-NG"/>
          </a:p>
        </p:txBody>
      </p:sp>
      <p:sp>
        <p:nvSpPr>
          <p:cNvPr id="8" name="Title 1">
            <a:extLst>
              <a:ext uri="{FF2B5EF4-FFF2-40B4-BE49-F238E27FC236}">
                <a16:creationId xmlns:a16="http://schemas.microsoft.com/office/drawing/2014/main" id="{7E965568-8F88-85A4-EB09-7530861C7907}"/>
              </a:ext>
            </a:extLst>
          </p:cNvPr>
          <p:cNvSpPr>
            <a:spLocks noGrp="1"/>
          </p:cNvSpPr>
          <p:nvPr>
            <p:ph type="title"/>
          </p:nvPr>
        </p:nvSpPr>
        <p:spPr>
          <a:xfrm>
            <a:off x="652665" y="192850"/>
            <a:ext cx="10515600" cy="315912"/>
          </a:xfrm>
        </p:spPr>
        <p:txBody>
          <a:bodyPr>
            <a:noAutofit/>
          </a:bodyPr>
          <a:lstStyle>
            <a:lvl1pPr>
              <a:defRPr sz="2800">
                <a:latin typeface="Raleway" panose="020B0503030101060003" pitchFamily="34" charset="0"/>
              </a:defRPr>
            </a:lvl1pPr>
          </a:lstStyle>
          <a:p>
            <a:r>
              <a:rPr lang="en-US"/>
              <a:t>Click to edit Master title style</a:t>
            </a:r>
            <a:endParaRPr lang="en-NG"/>
          </a:p>
        </p:txBody>
      </p:sp>
      <p:sp>
        <p:nvSpPr>
          <p:cNvPr id="9" name="Rectangle 8">
            <a:extLst>
              <a:ext uri="{FF2B5EF4-FFF2-40B4-BE49-F238E27FC236}">
                <a16:creationId xmlns:a16="http://schemas.microsoft.com/office/drawing/2014/main" id="{85A179C6-7B2A-55C3-87EE-84274931070E}"/>
              </a:ext>
            </a:extLst>
          </p:cNvPr>
          <p:cNvSpPr>
            <a:spLocks noChangeArrowheads="1"/>
          </p:cNvSpPr>
          <p:nvPr userDrawn="1"/>
        </p:nvSpPr>
        <p:spPr bwMode="auto">
          <a:xfrm>
            <a:off x="0" y="554187"/>
            <a:ext cx="12192000" cy="240948"/>
          </a:xfrm>
          <a:prstGeom prst="rect">
            <a:avLst/>
          </a:prstGeom>
          <a:solidFill>
            <a:srgbClr val="E7BD24"/>
          </a:solidFill>
          <a:ln w="9525">
            <a:noFill/>
            <a:miter lim="800000"/>
            <a:headEnd/>
            <a:tailEnd/>
          </a:ln>
        </p:spPr>
        <p:txBody>
          <a:bodyPr vert="horz" wrap="square" lIns="91440" tIns="45720" rIns="91440" bIns="45720" numCol="1" anchor="t" anchorCtr="0" compatLnSpc="1">
            <a:prstTxWarp prst="textNoShape">
              <a:avLst/>
            </a:prstTxWarp>
          </a:bodyPr>
          <a:lstStyle/>
          <a:p>
            <a:endParaRPr lang="en-NG"/>
          </a:p>
        </p:txBody>
      </p:sp>
      <p:pic>
        <p:nvPicPr>
          <p:cNvPr id="10" name="Picture 9">
            <a:extLst>
              <a:ext uri="{FF2B5EF4-FFF2-40B4-BE49-F238E27FC236}">
                <a16:creationId xmlns:a16="http://schemas.microsoft.com/office/drawing/2014/main" id="{614DF44F-6D7D-E811-12F4-E1D946986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0408" y="-248724"/>
            <a:ext cx="1668115" cy="2087717"/>
          </a:xfrm>
          <a:prstGeom prst="rect">
            <a:avLst/>
          </a:prstGeom>
          <a:noFill/>
          <a:ln>
            <a:noFill/>
          </a:ln>
        </p:spPr>
      </p:pic>
    </p:spTree>
    <p:extLst>
      <p:ext uri="{BB962C8B-B14F-4D97-AF65-F5344CB8AC3E}">
        <p14:creationId xmlns:p14="http://schemas.microsoft.com/office/powerpoint/2010/main" val="3525746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689D0C-DAA3-18CE-A06F-0DBD0E44E7CB}"/>
              </a:ext>
            </a:extLst>
          </p:cNvPr>
          <p:cNvSpPr>
            <a:spLocks noGrp="1"/>
          </p:cNvSpPr>
          <p:nvPr>
            <p:ph type="body" idx="1"/>
          </p:nvPr>
        </p:nvSpPr>
        <p:spPr>
          <a:xfrm>
            <a:off x="680764" y="85953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33866-94C8-D18E-A720-0A654509C894}"/>
              </a:ext>
            </a:extLst>
          </p:cNvPr>
          <p:cNvSpPr>
            <a:spLocks noGrp="1"/>
          </p:cNvSpPr>
          <p:nvPr>
            <p:ph sz="half" idx="2"/>
          </p:nvPr>
        </p:nvSpPr>
        <p:spPr>
          <a:xfrm>
            <a:off x="680764" y="1683443"/>
            <a:ext cx="5157787" cy="4506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A47A14BD-C92B-8722-068C-038D9FC03BF6}"/>
              </a:ext>
            </a:extLst>
          </p:cNvPr>
          <p:cNvSpPr>
            <a:spLocks noGrp="1"/>
          </p:cNvSpPr>
          <p:nvPr>
            <p:ph type="body" sz="quarter" idx="3"/>
          </p:nvPr>
        </p:nvSpPr>
        <p:spPr>
          <a:xfrm>
            <a:off x="6013176" y="85953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81E8C8-9AD0-0D67-B7ED-F6C4BD2B3EDA}"/>
              </a:ext>
            </a:extLst>
          </p:cNvPr>
          <p:cNvSpPr>
            <a:spLocks noGrp="1"/>
          </p:cNvSpPr>
          <p:nvPr>
            <p:ph sz="quarter" idx="4"/>
          </p:nvPr>
        </p:nvSpPr>
        <p:spPr>
          <a:xfrm>
            <a:off x="6013176" y="1683443"/>
            <a:ext cx="5183188" cy="4506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02D5FA64-E591-2C3B-4143-142F870842E7}"/>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8" name="Footer Placeholder 7">
            <a:extLst>
              <a:ext uri="{FF2B5EF4-FFF2-40B4-BE49-F238E27FC236}">
                <a16:creationId xmlns:a16="http://schemas.microsoft.com/office/drawing/2014/main" id="{C28650C1-5FAA-FC2E-CFFB-156F31E3E640}"/>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2D25F89F-ECDC-21AA-1309-B06F0A2BB23B}"/>
              </a:ext>
            </a:extLst>
          </p:cNvPr>
          <p:cNvSpPr>
            <a:spLocks noGrp="1"/>
          </p:cNvSpPr>
          <p:nvPr>
            <p:ph type="sldNum" sz="quarter" idx="12"/>
          </p:nvPr>
        </p:nvSpPr>
        <p:spPr/>
        <p:txBody>
          <a:bodyPr/>
          <a:lstStyle/>
          <a:p>
            <a:fld id="{4B446CB2-1536-4BCD-9AB8-5FCA24C5912D}" type="slidenum">
              <a:rPr lang="en-NG" smtClean="0"/>
              <a:t>‹#›</a:t>
            </a:fld>
            <a:endParaRPr lang="en-NG"/>
          </a:p>
        </p:txBody>
      </p:sp>
      <p:sp>
        <p:nvSpPr>
          <p:cNvPr id="10" name="Title 1">
            <a:extLst>
              <a:ext uri="{FF2B5EF4-FFF2-40B4-BE49-F238E27FC236}">
                <a16:creationId xmlns:a16="http://schemas.microsoft.com/office/drawing/2014/main" id="{CFE740AB-B057-134E-F98D-382DD240B70B}"/>
              </a:ext>
            </a:extLst>
          </p:cNvPr>
          <p:cNvSpPr>
            <a:spLocks noGrp="1"/>
          </p:cNvSpPr>
          <p:nvPr>
            <p:ph type="title"/>
          </p:nvPr>
        </p:nvSpPr>
        <p:spPr>
          <a:xfrm>
            <a:off x="652665" y="192850"/>
            <a:ext cx="10515600" cy="315912"/>
          </a:xfrm>
        </p:spPr>
        <p:txBody>
          <a:bodyPr>
            <a:noAutofit/>
          </a:bodyPr>
          <a:lstStyle>
            <a:lvl1pPr>
              <a:defRPr sz="2800">
                <a:latin typeface="Raleway" panose="020B0503030101060003" pitchFamily="34" charset="0"/>
              </a:defRPr>
            </a:lvl1pPr>
          </a:lstStyle>
          <a:p>
            <a:r>
              <a:rPr lang="en-US"/>
              <a:t>Click to edit Master title style</a:t>
            </a:r>
            <a:endParaRPr lang="en-NG"/>
          </a:p>
        </p:txBody>
      </p:sp>
      <p:sp>
        <p:nvSpPr>
          <p:cNvPr id="11" name="Rectangle 10">
            <a:extLst>
              <a:ext uri="{FF2B5EF4-FFF2-40B4-BE49-F238E27FC236}">
                <a16:creationId xmlns:a16="http://schemas.microsoft.com/office/drawing/2014/main" id="{272D5381-CFFF-B923-08A0-E7A626ED27B2}"/>
              </a:ext>
            </a:extLst>
          </p:cNvPr>
          <p:cNvSpPr>
            <a:spLocks noChangeArrowheads="1"/>
          </p:cNvSpPr>
          <p:nvPr userDrawn="1"/>
        </p:nvSpPr>
        <p:spPr bwMode="auto">
          <a:xfrm>
            <a:off x="0" y="554187"/>
            <a:ext cx="12192000" cy="240948"/>
          </a:xfrm>
          <a:prstGeom prst="rect">
            <a:avLst/>
          </a:prstGeom>
          <a:solidFill>
            <a:srgbClr val="E7BD24"/>
          </a:solidFill>
          <a:ln w="9525">
            <a:noFill/>
            <a:miter lim="800000"/>
            <a:headEnd/>
            <a:tailEnd/>
          </a:ln>
        </p:spPr>
        <p:txBody>
          <a:bodyPr vert="horz" wrap="square" lIns="91440" tIns="45720" rIns="91440" bIns="45720" numCol="1" anchor="t" anchorCtr="0" compatLnSpc="1">
            <a:prstTxWarp prst="textNoShape">
              <a:avLst/>
            </a:prstTxWarp>
          </a:bodyPr>
          <a:lstStyle/>
          <a:p>
            <a:endParaRPr lang="en-NG"/>
          </a:p>
        </p:txBody>
      </p:sp>
      <p:pic>
        <p:nvPicPr>
          <p:cNvPr id="12" name="Picture 11">
            <a:extLst>
              <a:ext uri="{FF2B5EF4-FFF2-40B4-BE49-F238E27FC236}">
                <a16:creationId xmlns:a16="http://schemas.microsoft.com/office/drawing/2014/main" id="{52C5083D-6081-E021-FC90-3C5DF54055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21520" y="-248724"/>
            <a:ext cx="1668115" cy="2087717"/>
          </a:xfrm>
          <a:prstGeom prst="rect">
            <a:avLst/>
          </a:prstGeom>
          <a:noFill/>
          <a:ln>
            <a:noFill/>
          </a:ln>
        </p:spPr>
      </p:pic>
    </p:spTree>
    <p:extLst>
      <p:ext uri="{BB962C8B-B14F-4D97-AF65-F5344CB8AC3E}">
        <p14:creationId xmlns:p14="http://schemas.microsoft.com/office/powerpoint/2010/main" val="204429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7" name="Google Shape;27;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8" name="Google Shape;2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84EC-4A8B-7D4B-167F-9EAD4CFC0604}"/>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ADC2B3B1-EDCB-9B0E-D686-3C1DAABF043C}"/>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4" name="Footer Placeholder 3">
            <a:extLst>
              <a:ext uri="{FF2B5EF4-FFF2-40B4-BE49-F238E27FC236}">
                <a16:creationId xmlns:a16="http://schemas.microsoft.com/office/drawing/2014/main" id="{5732BC6B-F30B-0BF3-1588-AF85C9122C5E}"/>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E9CF6F78-0E65-6F94-2486-820CCF58AE72}"/>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941517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471CE2-805B-8E6E-F76E-09D571BD24A3}"/>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3" name="Footer Placeholder 2">
            <a:extLst>
              <a:ext uri="{FF2B5EF4-FFF2-40B4-BE49-F238E27FC236}">
                <a16:creationId xmlns:a16="http://schemas.microsoft.com/office/drawing/2014/main" id="{F52A6257-C71F-32A7-E551-E45FC4702EB4}"/>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1CF0B62F-5713-7832-73C4-9A748D279C96}"/>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3704425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17F1-A776-14C5-3498-68839979C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ACE2EE69-82AB-36F2-CB2E-77A00A8E6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864275F1-95F5-8793-1CD9-EFFDC5F8B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4E523-E7C2-64B6-E052-A39BA3013BCD}"/>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6" name="Footer Placeholder 5">
            <a:extLst>
              <a:ext uri="{FF2B5EF4-FFF2-40B4-BE49-F238E27FC236}">
                <a16:creationId xmlns:a16="http://schemas.microsoft.com/office/drawing/2014/main" id="{C9E46EE8-311A-5FE4-FAE1-E7FC6C00341D}"/>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44939964-25A9-0CB1-A2AB-09AF28FDD587}"/>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3953283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30F9-C42E-E812-BCA0-950F99B66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640BEAAF-6A94-0BDD-D7CA-AC97598DF5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B0B021E0-6FF1-7EC4-52A5-EAA3B62D4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31C9A-5FC7-EC3D-CA26-79841701DE9F}"/>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6" name="Footer Placeholder 5">
            <a:extLst>
              <a:ext uri="{FF2B5EF4-FFF2-40B4-BE49-F238E27FC236}">
                <a16:creationId xmlns:a16="http://schemas.microsoft.com/office/drawing/2014/main" id="{D936E9D6-E4E4-AD42-1D60-9249402B44D1}"/>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558046D4-EC3C-B62D-7774-9C94F89A082D}"/>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118182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4E6B-3BE4-7C53-33D1-837844DE8E8D}"/>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D25E5F1B-D795-A43F-891D-7B4F913B60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A7D76C8F-5928-DF44-9456-A82B6A64BAA0}"/>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5" name="Footer Placeholder 4">
            <a:extLst>
              <a:ext uri="{FF2B5EF4-FFF2-40B4-BE49-F238E27FC236}">
                <a16:creationId xmlns:a16="http://schemas.microsoft.com/office/drawing/2014/main" id="{C4A59003-895D-6E20-790A-5F519EF49286}"/>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57C8539B-9159-DCD2-08CD-46C00F9C4C8A}"/>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1014451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8012C-E3C5-179D-CA9B-C556ED8E23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81C237B5-514F-A3C0-E41A-A4A9698F33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7C20C9AC-3389-6211-C801-FC0CF111CB7D}"/>
              </a:ext>
            </a:extLst>
          </p:cNvPr>
          <p:cNvSpPr>
            <a:spLocks noGrp="1"/>
          </p:cNvSpPr>
          <p:nvPr>
            <p:ph type="dt" sz="half" idx="10"/>
          </p:nvPr>
        </p:nvSpPr>
        <p:spPr/>
        <p:txBody>
          <a:bodyPr/>
          <a:lstStyle/>
          <a:p>
            <a:fld id="{4D4E34D7-C057-409C-AD74-46B77B7C168D}" type="datetimeFigureOut">
              <a:rPr lang="en-NG" smtClean="0"/>
              <a:t>11/28/2023</a:t>
            </a:fld>
            <a:endParaRPr lang="en-NG"/>
          </a:p>
        </p:txBody>
      </p:sp>
      <p:sp>
        <p:nvSpPr>
          <p:cNvPr id="5" name="Footer Placeholder 4">
            <a:extLst>
              <a:ext uri="{FF2B5EF4-FFF2-40B4-BE49-F238E27FC236}">
                <a16:creationId xmlns:a16="http://schemas.microsoft.com/office/drawing/2014/main" id="{B76233D6-6DFF-66A9-DF95-B00A4BC4A3C1}"/>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71D63418-560F-956C-FB19-98CA358F1B6C}"/>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268427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4" name="Google Shape;34;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5" name="Google Shape;35;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3" name="Google Shape;43;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4" name="Google Shape;44;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8" name="Google Shape;48;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49" name="Google Shape;4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2" name="Google Shape;52;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3" name="Google Shape;53;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59" name="Google Shape;59;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0" name="Google Shape;60;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500"/>
          </a:xfrm>
          <a:prstGeom prst="rect">
            <a:avLst/>
          </a:prstGeom>
          <a:noFill/>
          <a:ln>
            <a:noFill/>
          </a:ln>
        </p:spPr>
      </p:sp>
      <p:sp>
        <p:nvSpPr>
          <p:cNvPr id="64" name="Google Shape;64;p1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6" name="Google Shape;6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7" name="Google Shape;6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pic>
        <p:nvPicPr>
          <p:cNvPr id="2" name="Google Shape;96;p2">
            <a:extLst>
              <a:ext uri="{FF2B5EF4-FFF2-40B4-BE49-F238E27FC236}">
                <a16:creationId xmlns:a16="http://schemas.microsoft.com/office/drawing/2014/main" id="{D0D7D6A8-A9ED-F0E4-962D-22AEAFB1ED46}"/>
              </a:ext>
            </a:extLst>
          </p:cNvPr>
          <p:cNvPicPr preferRelativeResize="0"/>
          <p:nvPr userDrawn="1"/>
        </p:nvPicPr>
        <p:blipFill rotWithShape="1">
          <a:blip r:embed="rId13">
            <a:alphaModFix/>
          </a:blip>
          <a:srcRect l="15403" t="26208" r="15209" b="27205"/>
          <a:stretch/>
        </p:blipFill>
        <p:spPr>
          <a:xfrm>
            <a:off x="10813550" y="412125"/>
            <a:ext cx="946150" cy="7937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D82C5-6821-149D-EEE7-295ECCE4E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EA8E0-3DEA-D9EC-58CF-3FB7CAA32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69EC7-0C97-5C96-1219-D24AB28697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F4393-D04E-4392-A77A-012FF0327E9D}" type="datetimeFigureOut">
              <a:rPr lang="en-US" smtClean="0"/>
              <a:t>11/28/2023</a:t>
            </a:fld>
            <a:endParaRPr lang="en-US" dirty="0"/>
          </a:p>
        </p:txBody>
      </p:sp>
      <p:sp>
        <p:nvSpPr>
          <p:cNvPr id="5" name="Footer Placeholder 4">
            <a:extLst>
              <a:ext uri="{FF2B5EF4-FFF2-40B4-BE49-F238E27FC236}">
                <a16:creationId xmlns:a16="http://schemas.microsoft.com/office/drawing/2014/main" id="{06A0A3E9-1973-A716-C895-E6D295E082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6CE3CEB-73FC-2EE0-595C-8C0F96080B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1E357-D096-40E5-8723-17A0368E1EBA}" type="slidenum">
              <a:rPr lang="en-US" smtClean="0"/>
              <a:t>‹#›</a:t>
            </a:fld>
            <a:endParaRPr lang="en-US" dirty="0"/>
          </a:p>
        </p:txBody>
      </p:sp>
      <p:pic>
        <p:nvPicPr>
          <p:cNvPr id="7" name="Google Shape;96;p2">
            <a:extLst>
              <a:ext uri="{FF2B5EF4-FFF2-40B4-BE49-F238E27FC236}">
                <a16:creationId xmlns:a16="http://schemas.microsoft.com/office/drawing/2014/main" id="{6A884EFE-61DD-12DE-6E90-060E2EDEC313}"/>
              </a:ext>
            </a:extLst>
          </p:cNvPr>
          <p:cNvPicPr preferRelativeResize="0"/>
          <p:nvPr userDrawn="1"/>
        </p:nvPicPr>
        <p:blipFill rotWithShape="1">
          <a:blip r:embed="rId15">
            <a:alphaModFix/>
          </a:blip>
          <a:srcRect l="15403" t="26208" r="15209" b="27205"/>
          <a:stretch/>
        </p:blipFill>
        <p:spPr>
          <a:xfrm>
            <a:off x="10813550" y="412125"/>
            <a:ext cx="946150" cy="793748"/>
          </a:xfrm>
          <a:prstGeom prst="rect">
            <a:avLst/>
          </a:prstGeom>
          <a:noFill/>
          <a:ln>
            <a:noFill/>
          </a:ln>
        </p:spPr>
      </p:pic>
    </p:spTree>
    <p:extLst>
      <p:ext uri="{BB962C8B-B14F-4D97-AF65-F5344CB8AC3E}">
        <p14:creationId xmlns:p14="http://schemas.microsoft.com/office/powerpoint/2010/main" val="17198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97C66-2C1D-22BC-39A5-2336122D3F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id="{DAA59BC9-FAFE-62F1-D654-B3930F76F7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DEB2CD49-E814-7CC3-262C-EF3EEE4FE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E34D7-C057-409C-AD74-46B77B7C168D}" type="datetimeFigureOut">
              <a:rPr lang="en-NG" smtClean="0"/>
              <a:t>11/28/2023</a:t>
            </a:fld>
            <a:endParaRPr lang="en-NG"/>
          </a:p>
        </p:txBody>
      </p:sp>
      <p:sp>
        <p:nvSpPr>
          <p:cNvPr id="5" name="Footer Placeholder 4">
            <a:extLst>
              <a:ext uri="{FF2B5EF4-FFF2-40B4-BE49-F238E27FC236}">
                <a16:creationId xmlns:a16="http://schemas.microsoft.com/office/drawing/2014/main" id="{91028AAF-5A5D-7021-4B4E-AE9475042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G"/>
          </a:p>
        </p:txBody>
      </p:sp>
      <p:sp>
        <p:nvSpPr>
          <p:cNvPr id="6" name="Slide Number Placeholder 5">
            <a:extLst>
              <a:ext uri="{FF2B5EF4-FFF2-40B4-BE49-F238E27FC236}">
                <a16:creationId xmlns:a16="http://schemas.microsoft.com/office/drawing/2014/main" id="{FD12A2C4-15DF-B012-388E-585D6D44E0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46CB2-1536-4BCD-9AB8-5FCA24C5912D}" type="slidenum">
              <a:rPr lang="en-NG" smtClean="0"/>
              <a:t>‹#›</a:t>
            </a:fld>
            <a:endParaRPr lang="en-NG"/>
          </a:p>
        </p:txBody>
      </p:sp>
      <p:pic>
        <p:nvPicPr>
          <p:cNvPr id="7" name="Google Shape;96;p2">
            <a:extLst>
              <a:ext uri="{FF2B5EF4-FFF2-40B4-BE49-F238E27FC236}">
                <a16:creationId xmlns:a16="http://schemas.microsoft.com/office/drawing/2014/main" id="{DF4A8EAA-6DD0-6F32-5E6F-58BD691A338D}"/>
              </a:ext>
            </a:extLst>
          </p:cNvPr>
          <p:cNvPicPr preferRelativeResize="0"/>
          <p:nvPr userDrawn="1"/>
        </p:nvPicPr>
        <p:blipFill rotWithShape="1">
          <a:blip r:embed="rId13">
            <a:alphaModFix/>
          </a:blip>
          <a:srcRect l="15403" t="26208" r="15209" b="27205"/>
          <a:stretch/>
        </p:blipFill>
        <p:spPr>
          <a:xfrm>
            <a:off x="10813550" y="412125"/>
            <a:ext cx="946150" cy="793748"/>
          </a:xfrm>
          <a:prstGeom prst="rect">
            <a:avLst/>
          </a:prstGeom>
          <a:noFill/>
          <a:ln>
            <a:noFill/>
          </a:ln>
        </p:spPr>
      </p:pic>
    </p:spTree>
    <p:extLst>
      <p:ext uri="{BB962C8B-B14F-4D97-AF65-F5344CB8AC3E}">
        <p14:creationId xmlns:p14="http://schemas.microsoft.com/office/powerpoint/2010/main" val="1527025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svg"/><Relationship Id="rId9" Type="http://schemas.openxmlformats.org/officeDocument/2006/relationships/image" Target="../media/image56.sv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ECF1"/>
        </a:solidFill>
        <a:effectLst/>
      </p:bgPr>
    </p:bg>
    <p:spTree>
      <p:nvGrpSpPr>
        <p:cNvPr id="1" name="Shape 83"/>
        <p:cNvGrpSpPr/>
        <p:nvPr/>
      </p:nvGrpSpPr>
      <p:grpSpPr>
        <a:xfrm>
          <a:off x="0" y="0"/>
          <a:ext cx="0" cy="0"/>
          <a:chOff x="0" y="0"/>
          <a:chExt cx="0" cy="0"/>
        </a:xfrm>
      </p:grpSpPr>
      <p:sp>
        <p:nvSpPr>
          <p:cNvPr id="84" name="Google Shape;84;p1"/>
          <p:cNvSpPr/>
          <p:nvPr/>
        </p:nvSpPr>
        <p:spPr>
          <a:xfrm>
            <a:off x="498700" y="437288"/>
            <a:ext cx="1930800" cy="111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85" name="Google Shape;85;p1"/>
          <p:cNvSpPr txBox="1">
            <a:spLocks noGrp="1"/>
          </p:cNvSpPr>
          <p:nvPr>
            <p:ph type="ctrTitle"/>
          </p:nvPr>
        </p:nvSpPr>
        <p:spPr>
          <a:xfrm>
            <a:off x="3355975" y="1713225"/>
            <a:ext cx="8167800" cy="38052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3846"/>
              <a:buFont typeface="Calibri"/>
              <a:buNone/>
            </a:pPr>
            <a:endParaRPr sz="5200" b="1" dirty="0">
              <a:solidFill>
                <a:srgbClr val="BF9000"/>
              </a:solidFill>
            </a:endParaRPr>
          </a:p>
          <a:p>
            <a:pPr marL="0" lvl="0" indent="0" algn="ctr" rtl="0">
              <a:spcBef>
                <a:spcPts val="0"/>
              </a:spcBef>
              <a:spcAft>
                <a:spcPts val="0"/>
              </a:spcAft>
              <a:buClr>
                <a:schemeClr val="dk1"/>
              </a:buClr>
              <a:buSzPct val="103846"/>
              <a:buFont typeface="Calibri"/>
              <a:buNone/>
            </a:pPr>
            <a:r>
              <a:rPr lang="en-GB" sz="5200" b="1" dirty="0">
                <a:solidFill>
                  <a:srgbClr val="002060"/>
                </a:solidFill>
              </a:rPr>
              <a:t>Investment Grade</a:t>
            </a:r>
            <a:br>
              <a:rPr lang="en-GB" sz="5200" b="1" dirty="0">
                <a:solidFill>
                  <a:srgbClr val="BF9000"/>
                </a:solidFill>
              </a:rPr>
            </a:br>
            <a:r>
              <a:rPr lang="en-GB" sz="5200" b="1" dirty="0">
                <a:solidFill>
                  <a:srgbClr val="BF9000"/>
                </a:solidFill>
              </a:rPr>
              <a:t>Gold</a:t>
            </a:r>
            <a:endParaRPr sz="5200" b="1" dirty="0">
              <a:solidFill>
                <a:srgbClr val="BF9000"/>
              </a:solidFill>
            </a:endParaRPr>
          </a:p>
          <a:p>
            <a:pPr marL="0" lvl="0" indent="0" algn="ctr" rtl="0">
              <a:spcBef>
                <a:spcPts val="0"/>
              </a:spcBef>
              <a:spcAft>
                <a:spcPts val="0"/>
              </a:spcAft>
              <a:buClr>
                <a:schemeClr val="dk1"/>
              </a:buClr>
              <a:buSzPct val="103846"/>
              <a:buFont typeface="Calibri"/>
              <a:buNone/>
            </a:pPr>
            <a:r>
              <a:rPr lang="en-GB" sz="5200" b="1" dirty="0">
                <a:solidFill>
                  <a:srgbClr val="BF9000"/>
                </a:solidFill>
              </a:rPr>
              <a:t> </a:t>
            </a:r>
            <a:r>
              <a:rPr lang="en-GB" sz="5200" dirty="0">
                <a:solidFill>
                  <a:srgbClr val="002060"/>
                </a:solidFill>
              </a:rPr>
              <a:t>as a Viable Tool and Store of Value for Creating &amp; Securing a Sustainable Affordable National Housing Program in Nigeria</a:t>
            </a:r>
            <a:endParaRPr sz="5200" dirty="0">
              <a:solidFill>
                <a:srgbClr val="002060"/>
              </a:solidFill>
            </a:endParaRPr>
          </a:p>
        </p:txBody>
      </p:sp>
      <p:pic>
        <p:nvPicPr>
          <p:cNvPr id="86" name="Google Shape;86;p1"/>
          <p:cNvPicPr preferRelativeResize="0"/>
          <p:nvPr/>
        </p:nvPicPr>
        <p:blipFill rotWithShape="1">
          <a:blip r:embed="rId3">
            <a:alphaModFix/>
          </a:blip>
          <a:srcRect l="15403" t="26208" r="15209" b="27205"/>
          <a:stretch/>
        </p:blipFill>
        <p:spPr>
          <a:xfrm>
            <a:off x="9404721" y="5144775"/>
            <a:ext cx="2340275" cy="1963325"/>
          </a:xfrm>
          <a:prstGeom prst="rect">
            <a:avLst/>
          </a:prstGeom>
          <a:noFill/>
          <a:ln>
            <a:noFill/>
          </a:ln>
        </p:spPr>
      </p:pic>
      <p:pic>
        <p:nvPicPr>
          <p:cNvPr id="87" name="Google Shape;87;p1"/>
          <p:cNvPicPr preferRelativeResize="0"/>
          <p:nvPr/>
        </p:nvPicPr>
        <p:blipFill>
          <a:blip r:embed="rId4">
            <a:alphaModFix/>
          </a:blip>
          <a:stretch>
            <a:fillRect/>
          </a:stretch>
        </p:blipFill>
        <p:spPr>
          <a:xfrm>
            <a:off x="324925" y="1975972"/>
            <a:ext cx="3635876" cy="3635830"/>
          </a:xfrm>
          <a:prstGeom prst="rect">
            <a:avLst/>
          </a:prstGeom>
          <a:noFill/>
          <a:ln>
            <a:noFill/>
          </a:ln>
        </p:spPr>
      </p:pic>
      <p:sp>
        <p:nvSpPr>
          <p:cNvPr id="88" name="Google Shape;88;p1"/>
          <p:cNvSpPr txBox="1"/>
          <p:nvPr/>
        </p:nvSpPr>
        <p:spPr>
          <a:xfrm>
            <a:off x="4488950" y="5842175"/>
            <a:ext cx="571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dirty="0">
                <a:solidFill>
                  <a:schemeClr val="dk1"/>
                </a:solidFill>
                <a:latin typeface="Calibri"/>
                <a:ea typeface="Calibri"/>
                <a:cs typeface="Calibri"/>
                <a:sym typeface="Calibri"/>
              </a:rPr>
              <a:t>www.dukiapreciousmetals.co</a:t>
            </a:r>
            <a:endParaRPr sz="2800" b="1" dirty="0">
              <a:solidFill>
                <a:schemeClr val="dk1"/>
              </a:solidFill>
              <a:latin typeface="Calibri"/>
              <a:ea typeface="Calibri"/>
              <a:cs typeface="Calibri"/>
              <a:sym typeface="Calibri"/>
            </a:endParaRPr>
          </a:p>
        </p:txBody>
      </p:sp>
      <p:pic>
        <p:nvPicPr>
          <p:cNvPr id="89" name="Google Shape;89;p1"/>
          <p:cNvPicPr preferRelativeResize="0"/>
          <p:nvPr/>
        </p:nvPicPr>
        <p:blipFill>
          <a:blip r:embed="rId5">
            <a:alphaModFix/>
          </a:blip>
          <a:stretch>
            <a:fillRect/>
          </a:stretch>
        </p:blipFill>
        <p:spPr>
          <a:xfrm>
            <a:off x="680591" y="568349"/>
            <a:ext cx="1566923" cy="9155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B0BF2A-B9C4-A4F4-4A8A-C39F3F1ECF7C}"/>
              </a:ext>
            </a:extLst>
          </p:cNvPr>
          <p:cNvSpPr>
            <a:spLocks noGrp="1"/>
          </p:cNvSpPr>
          <p:nvPr>
            <p:ph type="title"/>
          </p:nvPr>
        </p:nvSpPr>
        <p:spPr/>
        <p:txBody>
          <a:bodyPr>
            <a:normAutofit/>
          </a:bodyPr>
          <a:lstStyle/>
          <a:p>
            <a:r>
              <a:rPr lang="en-GB" sz="3200" b="1" dirty="0">
                <a:solidFill>
                  <a:schemeClr val="accent4">
                    <a:lumMod val="75000"/>
                  </a:schemeClr>
                </a:solidFill>
              </a:rPr>
              <a:t>What Can the National Housing Industry do to Fight FX Volatility, Inflation and Interest Rate?</a:t>
            </a:r>
            <a:endParaRPr lang="en-NG" sz="3200" dirty="0"/>
          </a:p>
        </p:txBody>
      </p:sp>
      <p:sp>
        <p:nvSpPr>
          <p:cNvPr id="5" name="Text Placeholder 4">
            <a:extLst>
              <a:ext uri="{FF2B5EF4-FFF2-40B4-BE49-F238E27FC236}">
                <a16:creationId xmlns:a16="http://schemas.microsoft.com/office/drawing/2014/main" id="{242C19C9-9245-2AA3-5972-55EA8AA4FBF2}"/>
              </a:ext>
            </a:extLst>
          </p:cNvPr>
          <p:cNvSpPr>
            <a:spLocks noGrp="1"/>
          </p:cNvSpPr>
          <p:nvPr>
            <p:ph type="body" idx="1"/>
          </p:nvPr>
        </p:nvSpPr>
        <p:spPr>
          <a:xfrm>
            <a:off x="6478606" y="1917099"/>
            <a:ext cx="5181600" cy="4351200"/>
          </a:xfrm>
        </p:spPr>
        <p:txBody>
          <a:bodyPr>
            <a:normAutofit fontScale="92500" lnSpcReduction="10000"/>
          </a:bodyPr>
          <a:lstStyle/>
          <a:p>
            <a:r>
              <a:rPr lang="en-US" b="1" dirty="0"/>
              <a:t>We will review in the following slides low-risk asset class, medium-risk asset class, high-risk asset class, and we will also examine how the National Affordable Housing industry can diversify and protect their cash portfolio from inflation, FX volatility and interest rate.</a:t>
            </a:r>
          </a:p>
          <a:p>
            <a:r>
              <a:rPr lang="en-US" b="1" dirty="0"/>
              <a:t>We will examine some investment-grade Gold products offered by Dukia Gold.</a:t>
            </a:r>
            <a:endParaRPr lang="en-NG" dirty="0"/>
          </a:p>
        </p:txBody>
      </p:sp>
      <p:sp>
        <p:nvSpPr>
          <p:cNvPr id="10" name="Text Placeholder 4">
            <a:extLst>
              <a:ext uri="{FF2B5EF4-FFF2-40B4-BE49-F238E27FC236}">
                <a16:creationId xmlns:a16="http://schemas.microsoft.com/office/drawing/2014/main" id="{018CC044-AF71-AA87-0D4D-669AD51940C3}"/>
              </a:ext>
            </a:extLst>
          </p:cNvPr>
          <p:cNvSpPr txBox="1">
            <a:spLocks/>
          </p:cNvSpPr>
          <p:nvPr/>
        </p:nvSpPr>
        <p:spPr>
          <a:xfrm>
            <a:off x="990600" y="1978025"/>
            <a:ext cx="5181600" cy="435120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t>Convert part of THE NATIONAL HOUSING CASH BALANCE PORTFOLIO away from traditional asset class into investment-grade Gold products</a:t>
            </a:r>
          </a:p>
          <a:p>
            <a:r>
              <a:rPr lang="en-US" b="1" dirty="0"/>
              <a:t>The following slides will justify the reasons why the National Housing ecosystem must embrace Gold as a new investment and protective asset class.</a:t>
            </a:r>
          </a:p>
        </p:txBody>
      </p:sp>
    </p:spTree>
    <p:extLst>
      <p:ext uri="{BB962C8B-B14F-4D97-AF65-F5344CB8AC3E}">
        <p14:creationId xmlns:p14="http://schemas.microsoft.com/office/powerpoint/2010/main" val="176474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2993E7-FC30-4771-6C44-5C839B524F91}"/>
              </a:ext>
            </a:extLst>
          </p:cNvPr>
          <p:cNvSpPr txBox="1"/>
          <p:nvPr/>
        </p:nvSpPr>
        <p:spPr>
          <a:xfrm>
            <a:off x="5950226" y="3429000"/>
            <a:ext cx="65854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LOW-RISK ASSET CLASSES</a:t>
            </a:r>
          </a:p>
        </p:txBody>
      </p:sp>
      <p:grpSp>
        <p:nvGrpSpPr>
          <p:cNvPr id="7" name="Group 6">
            <a:extLst>
              <a:ext uri="{FF2B5EF4-FFF2-40B4-BE49-F238E27FC236}">
                <a16:creationId xmlns:a16="http://schemas.microsoft.com/office/drawing/2014/main" id="{73D476B8-8F86-CDB0-5507-49DF928B9C39}"/>
              </a:ext>
            </a:extLst>
          </p:cNvPr>
          <p:cNvGrpSpPr/>
          <p:nvPr/>
        </p:nvGrpSpPr>
        <p:grpSpPr>
          <a:xfrm>
            <a:off x="10013260" y="6017511"/>
            <a:ext cx="2285078" cy="773551"/>
            <a:chOff x="7469580" y="1300097"/>
            <a:chExt cx="4679902" cy="1584253"/>
          </a:xfrm>
        </p:grpSpPr>
        <p:pic>
          <p:nvPicPr>
            <p:cNvPr id="8" name="Picture 2">
              <a:extLst>
                <a:ext uri="{FF2B5EF4-FFF2-40B4-BE49-F238E27FC236}">
                  <a16:creationId xmlns:a16="http://schemas.microsoft.com/office/drawing/2014/main" id="{4CD6F895-23AB-2A8E-70D6-758E9316298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20682" r="78864"/>
                      </a14:imgEffect>
                    </a14:imgLayer>
                  </a14:imgProps>
                </a:ext>
                <a:ext uri="{28A0092B-C50C-407E-A947-70E740481C1C}">
                  <a14:useLocalDpi xmlns:a14="http://schemas.microsoft.com/office/drawing/2010/main" val="0"/>
                </a:ext>
              </a:extLst>
            </a:blip>
            <a:srcRect/>
            <a:stretch>
              <a:fillRect/>
            </a:stretch>
          </p:blipFill>
          <p:spPr bwMode="auto">
            <a:xfrm>
              <a:off x="7469580"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D1D22EF-5F85-31EA-729C-0ECAF3974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832"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549EB1-B0C3-D066-E60B-6BE909A8EF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25795" r="75568"/>
                      </a14:imgEffect>
                    </a14:imgLayer>
                  </a14:imgProps>
                </a:ext>
              </a:extLst>
            </a:blip>
            <a:stretch>
              <a:fillRect/>
            </a:stretch>
          </p:blipFill>
          <p:spPr>
            <a:xfrm>
              <a:off x="10565229" y="1300097"/>
              <a:ext cx="1584253" cy="1584253"/>
            </a:xfrm>
            <a:prstGeom prst="rect">
              <a:avLst/>
            </a:prstGeom>
          </p:spPr>
        </p:pic>
      </p:grpSp>
      <p:pic>
        <p:nvPicPr>
          <p:cNvPr id="2" name="Picture 2" descr="Buy 1 KG Gold Bars - One Kilo (1000 gm) Gold Bricks">
            <a:extLst>
              <a:ext uri="{FF2B5EF4-FFF2-40B4-BE49-F238E27FC236}">
                <a16:creationId xmlns:a16="http://schemas.microsoft.com/office/drawing/2014/main" id="{B5D63E1E-6260-4293-4C44-9EE8FD0649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3968"/>
            <a:ext cx="5515272" cy="6043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26EE73-440D-A64C-2A14-ED93B33272E5}"/>
              </a:ext>
            </a:extLst>
          </p:cNvPr>
          <p:cNvSpPr txBox="1"/>
          <p:nvPr/>
        </p:nvSpPr>
        <p:spPr>
          <a:xfrm>
            <a:off x="4793381" y="4815588"/>
            <a:ext cx="7118181" cy="1015663"/>
          </a:xfrm>
          <a:prstGeom prst="rect">
            <a:avLst/>
          </a:prstGeom>
          <a:noFill/>
        </p:spPr>
        <p:txBody>
          <a:bodyPr wrap="square">
            <a:spAutoFit/>
          </a:bodyPr>
          <a:lstStyle/>
          <a:p>
            <a:pPr marL="285750" indent="-285750">
              <a:buFont typeface="Arial" panose="020B0604020202020204" pitchFamily="34" charset="0"/>
              <a:buChar char="•"/>
            </a:pPr>
            <a:r>
              <a:rPr lang="en-US" sz="2000" dirty="0"/>
              <a:t>Protection against inflation and currency fluctuations</a:t>
            </a:r>
          </a:p>
          <a:p>
            <a:pPr marL="285750" indent="-285750">
              <a:buFont typeface="Arial" panose="020B0604020202020204" pitchFamily="34" charset="0"/>
              <a:buChar char="•"/>
            </a:pPr>
            <a:r>
              <a:rPr lang="en-US" sz="2000" dirty="0"/>
              <a:t>Liquidity when ready to purchase the property</a:t>
            </a:r>
          </a:p>
          <a:p>
            <a:pPr marL="285750" indent="-285750">
              <a:buFont typeface="Arial" panose="020B0604020202020204" pitchFamily="34" charset="0"/>
              <a:buChar char="•"/>
            </a:pPr>
            <a:r>
              <a:rPr lang="en-US" sz="2000" dirty="0"/>
              <a:t>Potential for increased value of gold investment over time</a:t>
            </a:r>
          </a:p>
        </p:txBody>
      </p:sp>
    </p:spTree>
    <p:extLst>
      <p:ext uri="{BB962C8B-B14F-4D97-AF65-F5344CB8AC3E}">
        <p14:creationId xmlns:p14="http://schemas.microsoft.com/office/powerpoint/2010/main" val="29330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sz="4029" b="1">
                <a:solidFill>
                  <a:srgbClr val="DD7E6B"/>
                </a:solidFill>
                <a:latin typeface="Lato"/>
                <a:ea typeface="Lato"/>
                <a:cs typeface="Lato"/>
                <a:sym typeface="Lato"/>
              </a:rPr>
              <a:t>Low-Risk Asset Classes</a:t>
            </a:r>
            <a:endParaRPr sz="4029" b="1" dirty="0">
              <a:solidFill>
                <a:srgbClr val="DD7E6B"/>
              </a:solidFill>
              <a:latin typeface="Lato"/>
              <a:ea typeface="Lato"/>
              <a:cs typeface="Lato"/>
              <a:sym typeface="Lato"/>
            </a:endParaRPr>
          </a:p>
          <a:p>
            <a:endParaRPr dirty="0"/>
          </a:p>
        </p:txBody>
      </p:sp>
      <p:sp>
        <p:nvSpPr>
          <p:cNvPr id="55" name="Google Shape;55;p13"/>
          <p:cNvSpPr txBox="1">
            <a:spLocks noGrp="1"/>
          </p:cNvSpPr>
          <p:nvPr>
            <p:ph type="body" idx="1"/>
          </p:nvPr>
        </p:nvSpPr>
        <p:spPr>
          <a:xfrm>
            <a:off x="415600" y="1536633"/>
            <a:ext cx="6194800" cy="4555200"/>
          </a:xfrm>
          <a:prstGeom prst="rect">
            <a:avLst/>
          </a:prstGeom>
        </p:spPr>
        <p:txBody>
          <a:bodyPr spcFirstLastPara="1" vert="horz" wrap="square" lIns="121900" tIns="121900" rIns="121900" bIns="121900" rtlCol="0" anchor="t" anchorCtr="0">
            <a:normAutofit/>
          </a:bodyPr>
          <a:lstStyle/>
          <a:p>
            <a:pPr indent="-440256">
              <a:buClr>
                <a:schemeClr val="dk1"/>
              </a:buClr>
              <a:buSzPts val="1600"/>
              <a:buFont typeface="Lato"/>
              <a:buChar char="➢"/>
            </a:pPr>
            <a:r>
              <a:rPr lang="en" sz="2133">
                <a:solidFill>
                  <a:schemeClr val="dk1"/>
                </a:solidFill>
                <a:latin typeface="Lato"/>
                <a:ea typeface="Lato"/>
                <a:cs typeface="Lato"/>
                <a:sym typeface="Lato"/>
              </a:rPr>
              <a:t>Asset classes that have a lower level of risk compared to more volatile or speculative investments.</a:t>
            </a:r>
            <a:endParaRPr sz="2133" dirty="0">
              <a:solidFill>
                <a:schemeClr val="dk1"/>
              </a:solidFill>
              <a:latin typeface="Lato"/>
              <a:ea typeface="Lato"/>
              <a:cs typeface="Lato"/>
              <a:sym typeface="Lato"/>
            </a:endParaRPr>
          </a:p>
          <a:p>
            <a:pPr marL="0" indent="0">
              <a:spcBef>
                <a:spcPts val="1600"/>
              </a:spcBef>
              <a:buNone/>
            </a:pPr>
            <a:endParaRPr sz="2133" dirty="0">
              <a:solidFill>
                <a:schemeClr val="dk1"/>
              </a:solidFill>
              <a:latin typeface="Lato"/>
              <a:ea typeface="Lato"/>
              <a:cs typeface="Lato"/>
              <a:sym typeface="Lato"/>
            </a:endParaRPr>
          </a:p>
          <a:p>
            <a:pPr indent="-440256">
              <a:spcBef>
                <a:spcPts val="1600"/>
              </a:spcBef>
              <a:buClr>
                <a:schemeClr val="dk1"/>
              </a:buClr>
              <a:buSzPts val="1600"/>
              <a:buFont typeface="Lato"/>
              <a:buChar char="➢"/>
            </a:pPr>
            <a:r>
              <a:rPr lang="en" sz="2133">
                <a:solidFill>
                  <a:schemeClr val="dk1"/>
                </a:solidFill>
                <a:latin typeface="Lato"/>
                <a:ea typeface="Lato"/>
                <a:cs typeface="Lato"/>
                <a:sym typeface="Lato"/>
              </a:rPr>
              <a:t>Preserves your capital</a:t>
            </a:r>
            <a:endParaRPr sz="2133" dirty="0">
              <a:solidFill>
                <a:schemeClr val="dk1"/>
              </a:solidFill>
              <a:latin typeface="Lato"/>
              <a:ea typeface="Lato"/>
              <a:cs typeface="Lato"/>
              <a:sym typeface="Lato"/>
            </a:endParaRPr>
          </a:p>
          <a:p>
            <a:pPr marL="0" indent="0">
              <a:spcBef>
                <a:spcPts val="1600"/>
              </a:spcBef>
              <a:buNone/>
            </a:pPr>
            <a:endParaRPr sz="2133" dirty="0">
              <a:solidFill>
                <a:schemeClr val="dk1"/>
              </a:solidFill>
              <a:latin typeface="Lato"/>
              <a:ea typeface="Lato"/>
              <a:cs typeface="Lato"/>
              <a:sym typeface="Lato"/>
            </a:endParaRPr>
          </a:p>
          <a:p>
            <a:pPr indent="-440256">
              <a:spcBef>
                <a:spcPts val="1600"/>
              </a:spcBef>
              <a:buClr>
                <a:schemeClr val="dk1"/>
              </a:buClr>
              <a:buSzPts val="1600"/>
              <a:buFont typeface="Lato"/>
              <a:buChar char="➢"/>
            </a:pPr>
            <a:r>
              <a:rPr lang="en" sz="2133">
                <a:solidFill>
                  <a:schemeClr val="dk1"/>
                </a:solidFill>
                <a:latin typeface="Lato"/>
                <a:ea typeface="Lato"/>
                <a:cs typeface="Lato"/>
                <a:sym typeface="Lato"/>
              </a:rPr>
              <a:t>Limits your returns. </a:t>
            </a:r>
            <a:endParaRPr sz="2133" dirty="0">
              <a:solidFill>
                <a:schemeClr val="dk1"/>
              </a:solidFill>
              <a:latin typeface="Lato"/>
              <a:ea typeface="Lato"/>
              <a:cs typeface="Lato"/>
              <a:sym typeface="Lato"/>
            </a:endParaRPr>
          </a:p>
        </p:txBody>
      </p:sp>
      <p:pic>
        <p:nvPicPr>
          <p:cNvPr id="56" name="Google Shape;56;p13"/>
          <p:cNvPicPr preferRelativeResize="0"/>
          <p:nvPr/>
        </p:nvPicPr>
        <p:blipFill>
          <a:blip r:embed="rId3">
            <a:alphaModFix/>
          </a:blip>
          <a:stretch>
            <a:fillRect/>
          </a:stretch>
        </p:blipFill>
        <p:spPr>
          <a:xfrm flipH="1">
            <a:off x="6610401" y="1033734"/>
            <a:ext cx="2031433" cy="2031433"/>
          </a:xfrm>
          <a:prstGeom prst="rect">
            <a:avLst/>
          </a:prstGeom>
          <a:noFill/>
          <a:ln>
            <a:noFill/>
          </a:ln>
        </p:spPr>
      </p:pic>
      <p:pic>
        <p:nvPicPr>
          <p:cNvPr id="57" name="Google Shape;57;p13"/>
          <p:cNvPicPr preferRelativeResize="0"/>
          <p:nvPr/>
        </p:nvPicPr>
        <p:blipFill>
          <a:blip r:embed="rId4">
            <a:alphaModFix/>
          </a:blip>
          <a:stretch>
            <a:fillRect/>
          </a:stretch>
        </p:blipFill>
        <p:spPr>
          <a:xfrm>
            <a:off x="9272967" y="3969972"/>
            <a:ext cx="2191600" cy="2191600"/>
          </a:xfrm>
          <a:prstGeom prst="rect">
            <a:avLst/>
          </a:prstGeom>
          <a:noFill/>
          <a:ln>
            <a:noFill/>
          </a:ln>
        </p:spPr>
      </p:pic>
      <p:pic>
        <p:nvPicPr>
          <p:cNvPr id="58" name="Google Shape;58;p13" descr="Fixed Deposit | Delhi Jivan Samriddh"/>
          <p:cNvPicPr preferRelativeResize="0"/>
          <p:nvPr/>
        </p:nvPicPr>
        <p:blipFill rotWithShape="1">
          <a:blip r:embed="rId5">
            <a:alphaModFix/>
          </a:blip>
          <a:srcRect/>
          <a:stretch/>
        </p:blipFill>
        <p:spPr>
          <a:xfrm>
            <a:off x="8956665" y="873569"/>
            <a:ext cx="2824200" cy="2191600"/>
          </a:xfrm>
          <a:prstGeom prst="rect">
            <a:avLst/>
          </a:prstGeom>
          <a:noFill/>
          <a:ln>
            <a:noFill/>
          </a:ln>
        </p:spPr>
      </p:pic>
      <p:pic>
        <p:nvPicPr>
          <p:cNvPr id="59" name="Google Shape;59;p13"/>
          <p:cNvPicPr preferRelativeResize="0"/>
          <p:nvPr/>
        </p:nvPicPr>
        <p:blipFill>
          <a:blip r:embed="rId6">
            <a:alphaModFix/>
          </a:blip>
          <a:stretch>
            <a:fillRect/>
          </a:stretch>
        </p:blipFill>
        <p:spPr>
          <a:xfrm>
            <a:off x="5744160" y="3388333"/>
            <a:ext cx="2362400" cy="33548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4003"/>
            <a:ext cx="12192000" cy="68539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 y="0"/>
            <a:ext cx="12191999" cy="68786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F1C232"/>
                </a:solidFill>
                <a:latin typeface="Lato"/>
                <a:ea typeface="Lato"/>
                <a:cs typeface="Lato"/>
                <a:sym typeface="Lato"/>
              </a:rPr>
              <a:t>   Gold vs Nigeria’s 10Y Government Bond</a:t>
            </a:r>
            <a:endParaRPr b="1" dirty="0">
              <a:solidFill>
                <a:srgbClr val="F1C232"/>
              </a:solidFill>
              <a:latin typeface="Lato"/>
              <a:ea typeface="Lato"/>
              <a:cs typeface="Lato"/>
              <a:sym typeface="Lato"/>
            </a:endParaRPr>
          </a:p>
        </p:txBody>
      </p:sp>
      <p:sp>
        <p:nvSpPr>
          <p:cNvPr id="76" name="Google Shape;76;p16"/>
          <p:cNvSpPr txBox="1">
            <a:spLocks noGrp="1"/>
          </p:cNvSpPr>
          <p:nvPr>
            <p:ph type="body" idx="1"/>
          </p:nvPr>
        </p:nvSpPr>
        <p:spPr>
          <a:xfrm>
            <a:off x="8513933" y="1536633"/>
            <a:ext cx="3262400" cy="4555200"/>
          </a:xfrm>
          <a:prstGeom prst="rect">
            <a:avLst/>
          </a:prstGeom>
          <a:ln w="19050" cap="flat" cmpd="sng">
            <a:solidFill>
              <a:srgbClr val="FFD966"/>
            </a:solidFill>
            <a:prstDash val="solid"/>
            <a:round/>
            <a:headEnd type="none" w="sm" len="sm"/>
            <a:tailEnd type="none" w="sm" len="sm"/>
          </a:ln>
        </p:spPr>
        <p:txBody>
          <a:bodyPr spcFirstLastPara="1" vert="horz" wrap="square" lIns="121900" tIns="121900" rIns="121900" bIns="121900" rtlCol="0" anchor="t" anchorCtr="0">
            <a:normAutofit/>
          </a:bodyPr>
          <a:lstStyle/>
          <a:p>
            <a:pPr marL="0" indent="0">
              <a:spcAft>
                <a:spcPts val="1600"/>
              </a:spcAft>
              <a:buNone/>
            </a:pPr>
            <a:r>
              <a:rPr lang="en" sz="2267" b="1">
                <a:latin typeface="Times New Roman"/>
                <a:ea typeface="Times New Roman"/>
                <a:cs typeface="Times New Roman"/>
                <a:sym typeface="Times New Roman"/>
              </a:rPr>
              <a:t>Gold Outperforms Average Yield (%) of the Nigeria’s 10Y Bonds.</a:t>
            </a:r>
            <a:endParaRPr sz="2267" b="1" dirty="0">
              <a:latin typeface="Times New Roman"/>
              <a:ea typeface="Times New Roman"/>
              <a:cs typeface="Times New Roman"/>
              <a:sym typeface="Times New Roman"/>
            </a:endParaRPr>
          </a:p>
        </p:txBody>
      </p:sp>
      <p:pic>
        <p:nvPicPr>
          <p:cNvPr id="77" name="Google Shape;77;p16" title="Chart"/>
          <p:cNvPicPr preferRelativeResize="0"/>
          <p:nvPr/>
        </p:nvPicPr>
        <p:blipFill>
          <a:blip r:embed="rId3">
            <a:alphaModFix/>
          </a:blip>
          <a:stretch>
            <a:fillRect/>
          </a:stretch>
        </p:blipFill>
        <p:spPr>
          <a:xfrm>
            <a:off x="682404" y="1643100"/>
            <a:ext cx="7366920" cy="4555200"/>
          </a:xfrm>
          <a:prstGeom prst="rect">
            <a:avLst/>
          </a:prstGeom>
          <a:noFill/>
          <a:ln>
            <a:noFill/>
          </a:ln>
        </p:spPr>
      </p:pic>
      <p:pic>
        <p:nvPicPr>
          <p:cNvPr id="78" name="Google Shape;78;p16"/>
          <p:cNvPicPr preferRelativeResize="0"/>
          <p:nvPr/>
        </p:nvPicPr>
        <p:blipFill>
          <a:blip r:embed="rId4">
            <a:alphaModFix/>
          </a:blip>
          <a:stretch>
            <a:fillRect/>
          </a:stretch>
        </p:blipFill>
        <p:spPr>
          <a:xfrm>
            <a:off x="10913783" y="0"/>
            <a:ext cx="1278200" cy="127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256032" y="593231"/>
            <a:ext cx="11360800" cy="763600"/>
          </a:xfrm>
          <a:prstGeom prst="rect">
            <a:avLst/>
          </a:prstGeom>
        </p:spPr>
        <p:txBody>
          <a:bodyPr spcFirstLastPara="1" vert="horz" wrap="square" lIns="121900" tIns="121900" rIns="121900" bIns="121900" rtlCol="0" anchor="t" anchorCtr="0">
            <a:normAutofit fontScale="90000"/>
          </a:bodyPr>
          <a:lstStyle/>
          <a:p>
            <a:r>
              <a:rPr lang="en" b="1" dirty="0">
                <a:solidFill>
                  <a:srgbClr val="38761D"/>
                </a:solidFill>
                <a:latin typeface="Lato"/>
                <a:ea typeface="Lato"/>
                <a:cs typeface="Lato"/>
                <a:sym typeface="Lato"/>
              </a:rPr>
              <a:t>  Sukuk Bonds</a:t>
            </a:r>
            <a:r>
              <a:rPr lang="en" b="1" dirty="0">
                <a:latin typeface="Lato"/>
                <a:ea typeface="Lato"/>
                <a:cs typeface="Lato"/>
                <a:sym typeface="Lato"/>
              </a:rPr>
              <a:t>                           vs                </a:t>
            </a:r>
            <a:r>
              <a:rPr lang="en" b="1" dirty="0">
                <a:solidFill>
                  <a:srgbClr val="FF9900"/>
                </a:solidFill>
                <a:latin typeface="Lato"/>
                <a:ea typeface="Lato"/>
                <a:cs typeface="Lato"/>
                <a:sym typeface="Lato"/>
              </a:rPr>
              <a:t>Gold</a:t>
            </a:r>
            <a:r>
              <a:rPr lang="en" dirty="0"/>
              <a:t> </a:t>
            </a:r>
            <a:endParaRPr dirty="0"/>
          </a:p>
        </p:txBody>
      </p:sp>
      <p:sp>
        <p:nvSpPr>
          <p:cNvPr id="84" name="Google Shape;84;p17"/>
          <p:cNvSpPr txBox="1">
            <a:spLocks noGrp="1"/>
          </p:cNvSpPr>
          <p:nvPr>
            <p:ph type="body" idx="1"/>
          </p:nvPr>
        </p:nvSpPr>
        <p:spPr>
          <a:xfrm>
            <a:off x="568733" y="1536633"/>
            <a:ext cx="3049600" cy="4773200"/>
          </a:xfrm>
          <a:prstGeom prst="rect">
            <a:avLst/>
          </a:prstGeom>
          <a:ln w="19050" cap="flat" cmpd="sng">
            <a:solidFill>
              <a:srgbClr val="38761D"/>
            </a:solidFill>
            <a:prstDash val="solid"/>
            <a:round/>
            <a:headEnd type="none" w="sm" len="sm"/>
            <a:tailEnd type="none" w="sm" len="sm"/>
          </a:ln>
        </p:spPr>
        <p:txBody>
          <a:bodyPr spcFirstLastPara="1" vert="horz" wrap="square" lIns="121900" tIns="121900" rIns="121900" bIns="121900" rtlCol="0" anchor="t" anchorCtr="0">
            <a:normAutofit/>
          </a:bodyPr>
          <a:lstStyle/>
          <a:p>
            <a:pPr indent="-423323">
              <a:lnSpc>
                <a:spcPct val="150000"/>
              </a:lnSpc>
              <a:buSzPts val="1400"/>
              <a:buFont typeface="Times New Roman"/>
              <a:buChar char="●"/>
            </a:pPr>
            <a:r>
              <a:rPr lang="en" sz="1867" dirty="0">
                <a:latin typeface="Times New Roman"/>
                <a:ea typeface="Times New Roman"/>
                <a:cs typeface="Times New Roman"/>
                <a:sym typeface="Times New Roman"/>
              </a:rPr>
              <a:t>Offer a fixed returns, return per year is </a:t>
            </a:r>
            <a:r>
              <a:rPr lang="en" sz="1867" b="1" dirty="0">
                <a:solidFill>
                  <a:srgbClr val="E06666"/>
                </a:solidFill>
                <a:latin typeface="Times New Roman"/>
                <a:ea typeface="Times New Roman"/>
                <a:cs typeface="Times New Roman"/>
                <a:sym typeface="Times New Roman"/>
              </a:rPr>
              <a:t>15.64%</a:t>
            </a:r>
            <a:endParaRPr sz="1867" b="1" dirty="0">
              <a:solidFill>
                <a:srgbClr val="E06666"/>
              </a:solidFill>
              <a:latin typeface="Times New Roman"/>
              <a:ea typeface="Times New Roman"/>
              <a:cs typeface="Times New Roman"/>
              <a:sym typeface="Times New Roman"/>
            </a:endParaRPr>
          </a:p>
          <a:p>
            <a:pPr indent="-423323">
              <a:lnSpc>
                <a:spcPct val="150000"/>
              </a:lnSpc>
              <a:buSzPts val="1400"/>
              <a:buFont typeface="Times New Roman"/>
              <a:buChar char="●"/>
            </a:pPr>
            <a:r>
              <a:rPr lang="en" sz="1867" dirty="0">
                <a:latin typeface="Times New Roman"/>
                <a:ea typeface="Times New Roman"/>
                <a:cs typeface="Times New Roman"/>
                <a:sym typeface="Times New Roman"/>
              </a:rPr>
              <a:t>Minimum subscription of N10,000</a:t>
            </a:r>
            <a:endParaRPr sz="1867" dirty="0">
              <a:latin typeface="Times New Roman"/>
              <a:ea typeface="Times New Roman"/>
              <a:cs typeface="Times New Roman"/>
              <a:sym typeface="Times New Roman"/>
            </a:endParaRPr>
          </a:p>
          <a:p>
            <a:pPr indent="-423323">
              <a:lnSpc>
                <a:spcPct val="150000"/>
              </a:lnSpc>
              <a:buSzPts val="1400"/>
              <a:buFont typeface="Times New Roman"/>
              <a:buChar char="●"/>
            </a:pPr>
            <a:r>
              <a:rPr lang="en" sz="1867" dirty="0">
                <a:latin typeface="Times New Roman"/>
                <a:ea typeface="Times New Roman"/>
                <a:cs typeface="Times New Roman"/>
                <a:sym typeface="Times New Roman"/>
              </a:rPr>
              <a:t>Sukuk are often used to raise capital for large-scale projects.</a:t>
            </a:r>
            <a:endParaRPr sz="1867" dirty="0">
              <a:latin typeface="Times New Roman"/>
              <a:ea typeface="Times New Roman"/>
              <a:cs typeface="Times New Roman"/>
              <a:sym typeface="Times New Roman"/>
            </a:endParaRPr>
          </a:p>
        </p:txBody>
      </p:sp>
      <p:pic>
        <p:nvPicPr>
          <p:cNvPr id="85" name="Google Shape;85;p17"/>
          <p:cNvPicPr preferRelativeResize="0"/>
          <p:nvPr/>
        </p:nvPicPr>
        <p:blipFill>
          <a:blip r:embed="rId3">
            <a:alphaModFix/>
          </a:blip>
          <a:stretch>
            <a:fillRect/>
          </a:stretch>
        </p:blipFill>
        <p:spPr>
          <a:xfrm>
            <a:off x="3975967" y="2441365"/>
            <a:ext cx="1889600" cy="2684001"/>
          </a:xfrm>
          <a:prstGeom prst="rect">
            <a:avLst/>
          </a:prstGeom>
          <a:noFill/>
          <a:ln>
            <a:noFill/>
          </a:ln>
        </p:spPr>
      </p:pic>
      <p:sp>
        <p:nvSpPr>
          <p:cNvPr id="86" name="Google Shape;86;p17"/>
          <p:cNvSpPr txBox="1">
            <a:spLocks noGrp="1"/>
          </p:cNvSpPr>
          <p:nvPr>
            <p:ph type="body" idx="1"/>
          </p:nvPr>
        </p:nvSpPr>
        <p:spPr>
          <a:xfrm>
            <a:off x="8726933" y="1536633"/>
            <a:ext cx="3049600" cy="4773200"/>
          </a:xfrm>
          <a:prstGeom prst="rect">
            <a:avLst/>
          </a:prstGeom>
          <a:ln w="19050" cap="flat" cmpd="sng">
            <a:solidFill>
              <a:srgbClr val="FF9900"/>
            </a:solidFill>
            <a:prstDash val="solid"/>
            <a:round/>
            <a:headEnd type="none" w="sm" len="sm"/>
            <a:tailEnd type="none" w="sm" len="sm"/>
          </a:ln>
        </p:spPr>
        <p:txBody>
          <a:bodyPr spcFirstLastPara="1" vert="horz" wrap="square" lIns="121900" tIns="121900" rIns="121900" bIns="121900" rtlCol="0" anchor="t" anchorCtr="0">
            <a:normAutofit fontScale="92500"/>
          </a:bodyPr>
          <a:lstStyle/>
          <a:p>
            <a:pPr indent="-414432">
              <a:lnSpc>
                <a:spcPct val="150000"/>
              </a:lnSpc>
              <a:buSzPct val="100000"/>
              <a:buFont typeface="Times New Roman"/>
              <a:buChar char="●"/>
            </a:pPr>
            <a:r>
              <a:rPr lang="en" sz="1867">
                <a:latin typeface="Times New Roman"/>
                <a:ea typeface="Times New Roman"/>
                <a:cs typeface="Times New Roman"/>
                <a:sym typeface="Times New Roman"/>
              </a:rPr>
              <a:t>Offer a variable return, the 1st half of 2023, Gold had a return of </a:t>
            </a:r>
            <a:r>
              <a:rPr lang="en" sz="1867" b="1">
                <a:solidFill>
                  <a:srgbClr val="6AA84F"/>
                </a:solidFill>
                <a:latin typeface="Times New Roman"/>
                <a:ea typeface="Times New Roman"/>
                <a:cs typeface="Times New Roman"/>
                <a:sym typeface="Times New Roman"/>
              </a:rPr>
              <a:t>78.4% </a:t>
            </a:r>
            <a:endParaRPr sz="1867" b="1" dirty="0">
              <a:solidFill>
                <a:srgbClr val="6AA84F"/>
              </a:solidFill>
              <a:latin typeface="Times New Roman"/>
              <a:ea typeface="Times New Roman"/>
              <a:cs typeface="Times New Roman"/>
              <a:sym typeface="Times New Roman"/>
            </a:endParaRPr>
          </a:p>
          <a:p>
            <a:pPr indent="-414432">
              <a:lnSpc>
                <a:spcPct val="150000"/>
              </a:lnSpc>
              <a:buSzPct val="100000"/>
              <a:buFont typeface="Times New Roman"/>
              <a:buChar char="●"/>
            </a:pPr>
            <a:r>
              <a:rPr lang="en" sz="1867">
                <a:latin typeface="Times New Roman"/>
                <a:ea typeface="Times New Roman"/>
                <a:cs typeface="Times New Roman"/>
                <a:sym typeface="Times New Roman"/>
              </a:rPr>
              <a:t>Invest as low as N5000. </a:t>
            </a:r>
            <a:endParaRPr sz="1867" dirty="0">
              <a:latin typeface="Times New Roman"/>
              <a:ea typeface="Times New Roman"/>
              <a:cs typeface="Times New Roman"/>
              <a:sym typeface="Times New Roman"/>
            </a:endParaRPr>
          </a:p>
          <a:p>
            <a:pPr indent="-414432">
              <a:lnSpc>
                <a:spcPct val="150000"/>
              </a:lnSpc>
              <a:buSzPct val="100000"/>
              <a:buFont typeface="Times New Roman"/>
              <a:buChar char="●"/>
            </a:pPr>
            <a:r>
              <a:rPr lang="en" sz="1867">
                <a:latin typeface="Times New Roman"/>
                <a:ea typeface="Times New Roman"/>
                <a:cs typeface="Times New Roman"/>
                <a:sym typeface="Times New Roman"/>
              </a:rPr>
              <a:t>Gold is typically known as a store of value, a hedge against inflation and a safe haven asset during times of economic uncertainties. </a:t>
            </a:r>
            <a:endParaRPr sz="1867" dirty="0">
              <a:latin typeface="Times New Roman"/>
              <a:ea typeface="Times New Roman"/>
              <a:cs typeface="Times New Roman"/>
              <a:sym typeface="Times New Roman"/>
            </a:endParaRPr>
          </a:p>
        </p:txBody>
      </p:sp>
      <p:pic>
        <p:nvPicPr>
          <p:cNvPr id="87" name="Google Shape;87;p17" descr="Gold bar 1000 g - philoro"/>
          <p:cNvPicPr preferRelativeResize="0"/>
          <p:nvPr/>
        </p:nvPicPr>
        <p:blipFill rotWithShape="1">
          <a:blip r:embed="rId4">
            <a:alphaModFix/>
          </a:blip>
          <a:srcRect/>
          <a:stretch/>
        </p:blipFill>
        <p:spPr>
          <a:xfrm>
            <a:off x="6095990" y="2501620"/>
            <a:ext cx="2563485" cy="2563485"/>
          </a:xfrm>
          <a:prstGeom prst="rect">
            <a:avLst/>
          </a:prstGeom>
          <a:noFill/>
          <a:ln>
            <a:noFill/>
          </a:ln>
        </p:spPr>
      </p:pic>
      <p:pic>
        <p:nvPicPr>
          <p:cNvPr id="88" name="Google Shape;88;p17"/>
          <p:cNvPicPr preferRelativeResize="0"/>
          <p:nvPr/>
        </p:nvPicPr>
        <p:blipFill>
          <a:blip r:embed="rId5">
            <a:alphaModFix/>
          </a:blip>
          <a:stretch>
            <a:fillRect/>
          </a:stretch>
        </p:blipFill>
        <p:spPr>
          <a:xfrm>
            <a:off x="11041666" y="1"/>
            <a:ext cx="1150333" cy="1150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3EDDDD-B3EC-ED96-1E76-FDA45FD5D205}"/>
              </a:ext>
            </a:extLst>
          </p:cNvPr>
          <p:cNvSpPr txBox="1"/>
          <p:nvPr/>
        </p:nvSpPr>
        <p:spPr>
          <a:xfrm>
            <a:off x="5606542" y="2557983"/>
            <a:ext cx="65854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MEDIUM-RISK ASSET CLASSES</a:t>
            </a:r>
          </a:p>
        </p:txBody>
      </p:sp>
      <p:grpSp>
        <p:nvGrpSpPr>
          <p:cNvPr id="9" name="Group 8">
            <a:extLst>
              <a:ext uri="{FF2B5EF4-FFF2-40B4-BE49-F238E27FC236}">
                <a16:creationId xmlns:a16="http://schemas.microsoft.com/office/drawing/2014/main" id="{B5AFA6AD-7C0C-BB0F-9623-ACF52F39E864}"/>
              </a:ext>
            </a:extLst>
          </p:cNvPr>
          <p:cNvGrpSpPr/>
          <p:nvPr/>
        </p:nvGrpSpPr>
        <p:grpSpPr>
          <a:xfrm>
            <a:off x="10013260" y="6017511"/>
            <a:ext cx="2285078" cy="773551"/>
            <a:chOff x="7469580" y="1300097"/>
            <a:chExt cx="4679902" cy="1584253"/>
          </a:xfrm>
        </p:grpSpPr>
        <p:pic>
          <p:nvPicPr>
            <p:cNvPr id="10" name="Picture 2">
              <a:extLst>
                <a:ext uri="{FF2B5EF4-FFF2-40B4-BE49-F238E27FC236}">
                  <a16:creationId xmlns:a16="http://schemas.microsoft.com/office/drawing/2014/main" id="{CAE5D303-E3DD-3773-8F6C-4C9D3FA7356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20682" r="78864"/>
                      </a14:imgEffect>
                    </a14:imgLayer>
                  </a14:imgProps>
                </a:ext>
                <a:ext uri="{28A0092B-C50C-407E-A947-70E740481C1C}">
                  <a14:useLocalDpi xmlns:a14="http://schemas.microsoft.com/office/drawing/2010/main" val="0"/>
                </a:ext>
              </a:extLst>
            </a:blip>
            <a:srcRect/>
            <a:stretch>
              <a:fillRect/>
            </a:stretch>
          </p:blipFill>
          <p:spPr bwMode="auto">
            <a:xfrm>
              <a:off x="7469580"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5107A15-FAFE-918E-8E20-8B15DD56C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832"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DA76162-2B12-4C04-9DC7-4B1215C7D7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25795" r="75568"/>
                      </a14:imgEffect>
                    </a14:imgLayer>
                  </a14:imgProps>
                </a:ext>
              </a:extLst>
            </a:blip>
            <a:stretch>
              <a:fillRect/>
            </a:stretch>
          </p:blipFill>
          <p:spPr>
            <a:xfrm>
              <a:off x="10565229" y="1300097"/>
              <a:ext cx="1584253" cy="1584253"/>
            </a:xfrm>
            <a:prstGeom prst="rect">
              <a:avLst/>
            </a:prstGeom>
          </p:spPr>
        </p:pic>
      </p:grpSp>
      <p:pic>
        <p:nvPicPr>
          <p:cNvPr id="3" name="Picture 2" descr="Buy 1 KG Gold Bars - One Kilo (1000 gm) Gold Bricks">
            <a:extLst>
              <a:ext uri="{FF2B5EF4-FFF2-40B4-BE49-F238E27FC236}">
                <a16:creationId xmlns:a16="http://schemas.microsoft.com/office/drawing/2014/main" id="{6037682C-F90E-24E0-C555-530496F9D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3968"/>
            <a:ext cx="5515272" cy="604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46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8E5152-5BEE-A7F2-4D35-BFE19DFCFE8C}"/>
              </a:ext>
            </a:extLst>
          </p:cNvPr>
          <p:cNvSpPr txBox="1">
            <a:spLocks/>
          </p:cNvSpPr>
          <p:nvPr/>
        </p:nvSpPr>
        <p:spPr>
          <a:xfrm>
            <a:off x="192738" y="78629"/>
            <a:ext cx="9447635" cy="49776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mj-cs"/>
              </a:rPr>
              <a:t>Gold as a portfolio diversifying component – No correlation with stocks</a:t>
            </a:r>
          </a:p>
        </p:txBody>
      </p:sp>
      <p:pic>
        <p:nvPicPr>
          <p:cNvPr id="7" name="Picture 6">
            <a:extLst>
              <a:ext uri="{FF2B5EF4-FFF2-40B4-BE49-F238E27FC236}">
                <a16:creationId xmlns:a16="http://schemas.microsoft.com/office/drawing/2014/main" id="{63F55661-D015-4686-B3FD-5D42330F5C81}"/>
              </a:ext>
            </a:extLst>
          </p:cNvPr>
          <p:cNvPicPr>
            <a:picLocks noChangeAspect="1"/>
          </p:cNvPicPr>
          <p:nvPr/>
        </p:nvPicPr>
        <p:blipFill>
          <a:blip r:embed="rId2"/>
          <a:stretch>
            <a:fillRect/>
          </a:stretch>
        </p:blipFill>
        <p:spPr>
          <a:xfrm>
            <a:off x="342089" y="1062597"/>
            <a:ext cx="7523514" cy="4437055"/>
          </a:xfrm>
          <a:prstGeom prst="rect">
            <a:avLst/>
          </a:prstGeom>
        </p:spPr>
      </p:pic>
      <p:graphicFrame>
        <p:nvGraphicFramePr>
          <p:cNvPr id="6" name="Diagram 5">
            <a:extLst>
              <a:ext uri="{FF2B5EF4-FFF2-40B4-BE49-F238E27FC236}">
                <a16:creationId xmlns:a16="http://schemas.microsoft.com/office/drawing/2014/main" id="{93BF3DB9-B548-46E7-9509-F19BBE8E2DEA}"/>
              </a:ext>
            </a:extLst>
          </p:cNvPr>
          <p:cNvGraphicFramePr/>
          <p:nvPr/>
        </p:nvGraphicFramePr>
        <p:xfrm>
          <a:off x="8229600" y="1497496"/>
          <a:ext cx="3652813" cy="1754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8958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75C8BE-49D2-C09B-D255-D6C855601565}"/>
              </a:ext>
            </a:extLst>
          </p:cNvPr>
          <p:cNvGrpSpPr/>
          <p:nvPr/>
        </p:nvGrpSpPr>
        <p:grpSpPr>
          <a:xfrm>
            <a:off x="310551" y="95288"/>
            <a:ext cx="11488469" cy="6536711"/>
            <a:chOff x="222733" y="-480813"/>
            <a:chExt cx="8799861" cy="5094974"/>
          </a:xfrm>
        </p:grpSpPr>
        <p:sp>
          <p:nvSpPr>
            <p:cNvPr id="3" name="Google Shape;225;p36">
              <a:extLst>
                <a:ext uri="{FF2B5EF4-FFF2-40B4-BE49-F238E27FC236}">
                  <a16:creationId xmlns:a16="http://schemas.microsoft.com/office/drawing/2014/main" id="{5332DB28-A64F-5DA8-839D-491751B1ED83}"/>
                </a:ext>
              </a:extLst>
            </p:cNvPr>
            <p:cNvSpPr txBox="1"/>
            <p:nvPr/>
          </p:nvSpPr>
          <p:spPr>
            <a:xfrm>
              <a:off x="222733" y="-480813"/>
              <a:ext cx="8242101" cy="56233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400" b="1" i="0" u="none" strike="noStrike" kern="120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Using R</a:t>
              </a:r>
              <a:r>
                <a:rPr kumimoji="0" lang="en" sz="3400" b="1" i="0" u="none" strike="noStrike" kern="1200" cap="none" spc="0" normalizeH="0" baseline="0" noProof="0" dirty="0">
                  <a:ln>
                    <a:noFill/>
                  </a:ln>
                  <a:solidFill>
                    <a:prstClr val="black"/>
                  </a:solidFill>
                  <a:effectLst/>
                  <a:uLnTx/>
                  <a:uFillTx/>
                  <a:latin typeface="Fira Sans Extra Condensed"/>
                  <a:ea typeface="Fira Sans Extra Condensed"/>
                  <a:cs typeface="Fira Sans Extra Condensed"/>
                  <a:sym typeface="Fira Sans Extra Condensed"/>
                </a:rPr>
                <a:t>e</a:t>
              </a:r>
              <a:r>
                <a:rPr kumimoji="0" lang="en" sz="3400" b="1" i="0" u="none" strike="noStrike" kern="120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al-World Investments (compare with inflation rate)</a:t>
              </a:r>
              <a:endParaRPr kumimoji="0" sz="3400" b="1" i="0" u="none" strike="noStrike" kern="120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endParaRPr>
            </a:p>
          </p:txBody>
        </p:sp>
        <p:grpSp>
          <p:nvGrpSpPr>
            <p:cNvPr id="4" name="Google Shape;226;p36">
              <a:extLst>
                <a:ext uri="{FF2B5EF4-FFF2-40B4-BE49-F238E27FC236}">
                  <a16:creationId xmlns:a16="http://schemas.microsoft.com/office/drawing/2014/main" id="{07795E34-673D-8A5C-1B1A-220C59A86BFB}"/>
                </a:ext>
              </a:extLst>
            </p:cNvPr>
            <p:cNvGrpSpPr/>
            <p:nvPr/>
          </p:nvGrpSpPr>
          <p:grpSpPr>
            <a:xfrm>
              <a:off x="8686944" y="2961300"/>
              <a:ext cx="335500" cy="336100"/>
              <a:chOff x="-3489725" y="4640688"/>
              <a:chExt cx="335500" cy="336100"/>
            </a:xfrm>
          </p:grpSpPr>
          <p:sp>
            <p:nvSpPr>
              <p:cNvPr id="36" name="Google Shape;227;p36">
                <a:extLst>
                  <a:ext uri="{FF2B5EF4-FFF2-40B4-BE49-F238E27FC236}">
                    <a16:creationId xmlns:a16="http://schemas.microsoft.com/office/drawing/2014/main" id="{C6A80B95-D622-654A-8D91-470011F1AA71}"/>
                  </a:ext>
                </a:extLst>
              </p:cNvPr>
              <p:cNvSpPr/>
              <p:nvPr/>
            </p:nvSpPr>
            <p:spPr>
              <a:xfrm>
                <a:off x="-3213775" y="4788338"/>
                <a:ext cx="59550" cy="69375"/>
              </a:xfrm>
              <a:custGeom>
                <a:avLst/>
                <a:gdLst/>
                <a:ahLst/>
                <a:cxnLst/>
                <a:rect l="l" t="t" r="r" b="b"/>
                <a:pathLst>
                  <a:path w="2382" h="2775" extrusionOk="0">
                    <a:moveTo>
                      <a:pt x="1572" y="0"/>
                    </a:moveTo>
                    <a:lnTo>
                      <a:pt x="1429" y="60"/>
                    </a:lnTo>
                    <a:lnTo>
                      <a:pt x="1369" y="107"/>
                    </a:lnTo>
                    <a:lnTo>
                      <a:pt x="1322" y="167"/>
                    </a:lnTo>
                    <a:lnTo>
                      <a:pt x="1262" y="310"/>
                    </a:lnTo>
                    <a:lnTo>
                      <a:pt x="1262" y="465"/>
                    </a:lnTo>
                    <a:lnTo>
                      <a:pt x="1322" y="607"/>
                    </a:lnTo>
                    <a:lnTo>
                      <a:pt x="1369" y="667"/>
                    </a:lnTo>
                    <a:lnTo>
                      <a:pt x="1476" y="774"/>
                    </a:lnTo>
                    <a:lnTo>
                      <a:pt x="1584" y="1060"/>
                    </a:lnTo>
                    <a:lnTo>
                      <a:pt x="1596" y="1215"/>
                    </a:lnTo>
                    <a:lnTo>
                      <a:pt x="1584" y="1369"/>
                    </a:lnTo>
                    <a:lnTo>
                      <a:pt x="1453" y="1655"/>
                    </a:lnTo>
                    <a:lnTo>
                      <a:pt x="1226" y="1870"/>
                    </a:lnTo>
                    <a:lnTo>
                      <a:pt x="941" y="1989"/>
                    </a:lnTo>
                    <a:lnTo>
                      <a:pt x="774" y="2001"/>
                    </a:lnTo>
                    <a:lnTo>
                      <a:pt x="310" y="2001"/>
                    </a:lnTo>
                    <a:lnTo>
                      <a:pt x="179" y="2072"/>
                    </a:lnTo>
                    <a:lnTo>
                      <a:pt x="71" y="2167"/>
                    </a:lnTo>
                    <a:lnTo>
                      <a:pt x="12" y="2310"/>
                    </a:lnTo>
                    <a:lnTo>
                      <a:pt x="0" y="2393"/>
                    </a:lnTo>
                    <a:lnTo>
                      <a:pt x="12" y="2465"/>
                    </a:lnTo>
                    <a:lnTo>
                      <a:pt x="60" y="2608"/>
                    </a:lnTo>
                    <a:lnTo>
                      <a:pt x="167" y="2703"/>
                    </a:lnTo>
                    <a:lnTo>
                      <a:pt x="310" y="2774"/>
                    </a:lnTo>
                    <a:lnTo>
                      <a:pt x="941" y="2774"/>
                    </a:lnTo>
                    <a:lnTo>
                      <a:pt x="1250" y="2703"/>
                    </a:lnTo>
                    <a:lnTo>
                      <a:pt x="1536" y="2584"/>
                    </a:lnTo>
                    <a:lnTo>
                      <a:pt x="1798" y="2417"/>
                    </a:lnTo>
                    <a:lnTo>
                      <a:pt x="2012" y="2215"/>
                    </a:lnTo>
                    <a:lnTo>
                      <a:pt x="2191" y="1965"/>
                    </a:lnTo>
                    <a:lnTo>
                      <a:pt x="2310" y="1691"/>
                    </a:lnTo>
                    <a:lnTo>
                      <a:pt x="2381" y="1381"/>
                    </a:lnTo>
                    <a:lnTo>
                      <a:pt x="2381" y="1227"/>
                    </a:lnTo>
                    <a:lnTo>
                      <a:pt x="2381" y="1072"/>
                    </a:lnTo>
                    <a:lnTo>
                      <a:pt x="2322" y="762"/>
                    </a:lnTo>
                    <a:lnTo>
                      <a:pt x="2203" y="476"/>
                    </a:lnTo>
                    <a:lnTo>
                      <a:pt x="2036" y="226"/>
                    </a:lnTo>
                    <a:lnTo>
                      <a:pt x="1929" y="107"/>
                    </a:lnTo>
                    <a:lnTo>
                      <a:pt x="1869" y="60"/>
                    </a:lnTo>
                    <a:lnTo>
                      <a:pt x="1727" y="0"/>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Google Shape;228;p36">
                <a:extLst>
                  <a:ext uri="{FF2B5EF4-FFF2-40B4-BE49-F238E27FC236}">
                    <a16:creationId xmlns:a16="http://schemas.microsoft.com/office/drawing/2014/main" id="{6A2FEE8C-4C48-205F-AB4E-B362614E5DD0}"/>
                  </a:ext>
                </a:extLst>
              </p:cNvPr>
              <p:cNvSpPr/>
              <p:nvPr/>
            </p:nvSpPr>
            <p:spPr>
              <a:xfrm>
                <a:off x="-3489725" y="4720463"/>
                <a:ext cx="295600" cy="256325"/>
              </a:xfrm>
              <a:custGeom>
                <a:avLst/>
                <a:gdLst/>
                <a:ahLst/>
                <a:cxnLst/>
                <a:rect l="l" t="t" r="r" b="b"/>
                <a:pathLst>
                  <a:path w="11824" h="10253" extrusionOk="0">
                    <a:moveTo>
                      <a:pt x="1906" y="0"/>
                    </a:moveTo>
                    <a:lnTo>
                      <a:pt x="1751" y="84"/>
                    </a:lnTo>
                    <a:lnTo>
                      <a:pt x="1644" y="203"/>
                    </a:lnTo>
                    <a:lnTo>
                      <a:pt x="1596" y="370"/>
                    </a:lnTo>
                    <a:lnTo>
                      <a:pt x="1608" y="465"/>
                    </a:lnTo>
                    <a:lnTo>
                      <a:pt x="1906" y="2251"/>
                    </a:lnTo>
                    <a:lnTo>
                      <a:pt x="1739" y="2429"/>
                    </a:lnTo>
                    <a:lnTo>
                      <a:pt x="1453" y="2834"/>
                    </a:lnTo>
                    <a:lnTo>
                      <a:pt x="1215" y="3263"/>
                    </a:lnTo>
                    <a:lnTo>
                      <a:pt x="1036" y="3715"/>
                    </a:lnTo>
                    <a:lnTo>
                      <a:pt x="965" y="3954"/>
                    </a:lnTo>
                    <a:lnTo>
                      <a:pt x="763" y="4013"/>
                    </a:lnTo>
                    <a:lnTo>
                      <a:pt x="417" y="4215"/>
                    </a:lnTo>
                    <a:lnTo>
                      <a:pt x="155" y="4525"/>
                    </a:lnTo>
                    <a:lnTo>
                      <a:pt x="12" y="4906"/>
                    </a:lnTo>
                    <a:lnTo>
                      <a:pt x="0" y="5120"/>
                    </a:lnTo>
                    <a:lnTo>
                      <a:pt x="0" y="5906"/>
                    </a:lnTo>
                    <a:lnTo>
                      <a:pt x="12" y="6132"/>
                    </a:lnTo>
                    <a:lnTo>
                      <a:pt x="179" y="6537"/>
                    </a:lnTo>
                    <a:lnTo>
                      <a:pt x="501" y="6859"/>
                    </a:lnTo>
                    <a:lnTo>
                      <a:pt x="977" y="7049"/>
                    </a:lnTo>
                    <a:lnTo>
                      <a:pt x="1275" y="7085"/>
                    </a:lnTo>
                    <a:lnTo>
                      <a:pt x="1489" y="7466"/>
                    </a:lnTo>
                    <a:lnTo>
                      <a:pt x="2048" y="8157"/>
                    </a:lnTo>
                    <a:lnTo>
                      <a:pt x="2382" y="8454"/>
                    </a:lnTo>
                    <a:lnTo>
                      <a:pt x="2382" y="9871"/>
                    </a:lnTo>
                    <a:lnTo>
                      <a:pt x="2382" y="9943"/>
                    </a:lnTo>
                    <a:lnTo>
                      <a:pt x="2441" y="10085"/>
                    </a:lnTo>
                    <a:lnTo>
                      <a:pt x="2549" y="10193"/>
                    </a:lnTo>
                    <a:lnTo>
                      <a:pt x="2691" y="10252"/>
                    </a:lnTo>
                    <a:lnTo>
                      <a:pt x="4430" y="10252"/>
                    </a:lnTo>
                    <a:lnTo>
                      <a:pt x="4561" y="10181"/>
                    </a:lnTo>
                    <a:lnTo>
                      <a:pt x="4668" y="10085"/>
                    </a:lnTo>
                    <a:lnTo>
                      <a:pt x="4727" y="9943"/>
                    </a:lnTo>
                    <a:lnTo>
                      <a:pt x="4727" y="9871"/>
                    </a:lnTo>
                    <a:lnTo>
                      <a:pt x="4727" y="9407"/>
                    </a:lnTo>
                    <a:lnTo>
                      <a:pt x="4930" y="9431"/>
                    </a:lnTo>
                    <a:lnTo>
                      <a:pt x="5120" y="9454"/>
                    </a:lnTo>
                    <a:lnTo>
                      <a:pt x="7085" y="9454"/>
                    </a:lnTo>
                    <a:lnTo>
                      <a:pt x="7085" y="9871"/>
                    </a:lnTo>
                    <a:lnTo>
                      <a:pt x="7085" y="9943"/>
                    </a:lnTo>
                    <a:lnTo>
                      <a:pt x="7145" y="10085"/>
                    </a:lnTo>
                    <a:lnTo>
                      <a:pt x="7252" y="10193"/>
                    </a:lnTo>
                    <a:lnTo>
                      <a:pt x="7395" y="10252"/>
                    </a:lnTo>
                    <a:lnTo>
                      <a:pt x="9133" y="10252"/>
                    </a:lnTo>
                    <a:lnTo>
                      <a:pt x="9264" y="10181"/>
                    </a:lnTo>
                    <a:lnTo>
                      <a:pt x="9371" y="10085"/>
                    </a:lnTo>
                    <a:lnTo>
                      <a:pt x="9431" y="9943"/>
                    </a:lnTo>
                    <a:lnTo>
                      <a:pt x="9431" y="9871"/>
                    </a:lnTo>
                    <a:lnTo>
                      <a:pt x="9431" y="8978"/>
                    </a:lnTo>
                    <a:lnTo>
                      <a:pt x="9728" y="8811"/>
                    </a:lnTo>
                    <a:lnTo>
                      <a:pt x="10264" y="8430"/>
                    </a:lnTo>
                    <a:lnTo>
                      <a:pt x="10728" y="7978"/>
                    </a:lnTo>
                    <a:lnTo>
                      <a:pt x="11109" y="7466"/>
                    </a:lnTo>
                    <a:lnTo>
                      <a:pt x="11419" y="6906"/>
                    </a:lnTo>
                    <a:lnTo>
                      <a:pt x="11645" y="6311"/>
                    </a:lnTo>
                    <a:lnTo>
                      <a:pt x="11788" y="5680"/>
                    </a:lnTo>
                    <a:lnTo>
                      <a:pt x="11824" y="5025"/>
                    </a:lnTo>
                    <a:lnTo>
                      <a:pt x="11800" y="4692"/>
                    </a:lnTo>
                    <a:lnTo>
                      <a:pt x="11752" y="4287"/>
                    </a:lnTo>
                    <a:lnTo>
                      <a:pt x="11526" y="3525"/>
                    </a:lnTo>
                    <a:lnTo>
                      <a:pt x="11157" y="2822"/>
                    </a:lnTo>
                    <a:lnTo>
                      <a:pt x="10681" y="2203"/>
                    </a:lnTo>
                    <a:lnTo>
                      <a:pt x="10097" y="1679"/>
                    </a:lnTo>
                    <a:lnTo>
                      <a:pt x="9431" y="1263"/>
                    </a:lnTo>
                    <a:lnTo>
                      <a:pt x="8681" y="965"/>
                    </a:lnTo>
                    <a:lnTo>
                      <a:pt x="7871" y="798"/>
                    </a:lnTo>
                    <a:lnTo>
                      <a:pt x="7442" y="774"/>
                    </a:lnTo>
                    <a:lnTo>
                      <a:pt x="4858" y="774"/>
                    </a:lnTo>
                    <a:lnTo>
                      <a:pt x="4299" y="846"/>
                    </a:lnTo>
                    <a:lnTo>
                      <a:pt x="4037" y="917"/>
                    </a:lnTo>
                    <a:lnTo>
                      <a:pt x="3834" y="715"/>
                    </a:lnTo>
                    <a:lnTo>
                      <a:pt x="3358" y="370"/>
                    </a:lnTo>
                    <a:lnTo>
                      <a:pt x="2846" y="131"/>
                    </a:lnTo>
                    <a:lnTo>
                      <a:pt x="2287" y="12"/>
                    </a:lnTo>
                    <a:lnTo>
                      <a:pt x="1989" y="0"/>
                    </a:lnTo>
                    <a:close/>
                  </a:path>
                </a:pathLst>
              </a:custGeom>
              <a:solidFill>
                <a:srgbClr val="00B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229;p36">
                <a:extLst>
                  <a:ext uri="{FF2B5EF4-FFF2-40B4-BE49-F238E27FC236}">
                    <a16:creationId xmlns:a16="http://schemas.microsoft.com/office/drawing/2014/main" id="{3328E804-33DB-EED9-62A0-BE4F283E88B7}"/>
                  </a:ext>
                </a:extLst>
              </p:cNvPr>
              <p:cNvSpPr/>
              <p:nvPr/>
            </p:nvSpPr>
            <p:spPr>
              <a:xfrm>
                <a:off x="-3429900" y="4818688"/>
                <a:ext cx="19375" cy="19375"/>
              </a:xfrm>
              <a:custGeom>
                <a:avLst/>
                <a:gdLst/>
                <a:ahLst/>
                <a:cxnLst/>
                <a:rect l="l" t="t" r="r" b="b"/>
                <a:pathLst>
                  <a:path w="775" h="775" extrusionOk="0">
                    <a:moveTo>
                      <a:pt x="310" y="1"/>
                    </a:moveTo>
                    <a:lnTo>
                      <a:pt x="167" y="60"/>
                    </a:lnTo>
                    <a:lnTo>
                      <a:pt x="60" y="167"/>
                    </a:lnTo>
                    <a:lnTo>
                      <a:pt x="1" y="310"/>
                    </a:lnTo>
                    <a:lnTo>
                      <a:pt x="1" y="382"/>
                    </a:lnTo>
                    <a:lnTo>
                      <a:pt x="1" y="465"/>
                    </a:lnTo>
                    <a:lnTo>
                      <a:pt x="60" y="608"/>
                    </a:lnTo>
                    <a:lnTo>
                      <a:pt x="167" y="703"/>
                    </a:lnTo>
                    <a:lnTo>
                      <a:pt x="310" y="763"/>
                    </a:lnTo>
                    <a:lnTo>
                      <a:pt x="382" y="775"/>
                    </a:lnTo>
                    <a:lnTo>
                      <a:pt x="465" y="763"/>
                    </a:lnTo>
                    <a:lnTo>
                      <a:pt x="608" y="703"/>
                    </a:lnTo>
                    <a:lnTo>
                      <a:pt x="715" y="608"/>
                    </a:lnTo>
                    <a:lnTo>
                      <a:pt x="775" y="465"/>
                    </a:lnTo>
                    <a:lnTo>
                      <a:pt x="775" y="382"/>
                    </a:lnTo>
                    <a:lnTo>
                      <a:pt x="775" y="310"/>
                    </a:lnTo>
                    <a:lnTo>
                      <a:pt x="715" y="167"/>
                    </a:lnTo>
                    <a:lnTo>
                      <a:pt x="608" y="60"/>
                    </a:lnTo>
                    <a:lnTo>
                      <a:pt x="465" y="1"/>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Google Shape;230;p36">
                <a:extLst>
                  <a:ext uri="{FF2B5EF4-FFF2-40B4-BE49-F238E27FC236}">
                    <a16:creationId xmlns:a16="http://schemas.microsoft.com/office/drawing/2014/main" id="{C9C7B711-DCB9-9930-2D33-2180F216DCD3}"/>
                  </a:ext>
                </a:extLst>
              </p:cNvPr>
              <p:cNvSpPr/>
              <p:nvPr/>
            </p:nvSpPr>
            <p:spPr>
              <a:xfrm>
                <a:off x="-3370950" y="4798738"/>
                <a:ext cx="78300" cy="19675"/>
              </a:xfrm>
              <a:custGeom>
                <a:avLst/>
                <a:gdLst/>
                <a:ahLst/>
                <a:cxnLst/>
                <a:rect l="l" t="t" r="r" b="b"/>
                <a:pathLst>
                  <a:path w="3132" h="787" extrusionOk="0">
                    <a:moveTo>
                      <a:pt x="381" y="1"/>
                    </a:moveTo>
                    <a:lnTo>
                      <a:pt x="310" y="13"/>
                    </a:lnTo>
                    <a:lnTo>
                      <a:pt x="167" y="72"/>
                    </a:lnTo>
                    <a:lnTo>
                      <a:pt x="60" y="168"/>
                    </a:lnTo>
                    <a:lnTo>
                      <a:pt x="0" y="311"/>
                    </a:lnTo>
                    <a:lnTo>
                      <a:pt x="0" y="394"/>
                    </a:lnTo>
                    <a:lnTo>
                      <a:pt x="0" y="465"/>
                    </a:lnTo>
                    <a:lnTo>
                      <a:pt x="60" y="608"/>
                    </a:lnTo>
                    <a:lnTo>
                      <a:pt x="155" y="715"/>
                    </a:lnTo>
                    <a:lnTo>
                      <a:pt x="298" y="775"/>
                    </a:lnTo>
                    <a:lnTo>
                      <a:pt x="381" y="787"/>
                    </a:lnTo>
                    <a:lnTo>
                      <a:pt x="2751" y="787"/>
                    </a:lnTo>
                    <a:lnTo>
                      <a:pt x="2822" y="775"/>
                    </a:lnTo>
                    <a:lnTo>
                      <a:pt x="2965" y="715"/>
                    </a:lnTo>
                    <a:lnTo>
                      <a:pt x="3072" y="620"/>
                    </a:lnTo>
                    <a:lnTo>
                      <a:pt x="3132" y="477"/>
                    </a:lnTo>
                    <a:lnTo>
                      <a:pt x="3132" y="394"/>
                    </a:lnTo>
                    <a:lnTo>
                      <a:pt x="3132" y="311"/>
                    </a:lnTo>
                    <a:lnTo>
                      <a:pt x="3072" y="168"/>
                    </a:lnTo>
                    <a:lnTo>
                      <a:pt x="2965" y="72"/>
                    </a:lnTo>
                    <a:lnTo>
                      <a:pt x="2822" y="13"/>
                    </a:lnTo>
                    <a:lnTo>
                      <a:pt x="2739" y="1"/>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Google Shape;231;p36">
                <a:extLst>
                  <a:ext uri="{FF2B5EF4-FFF2-40B4-BE49-F238E27FC236}">
                    <a16:creationId xmlns:a16="http://schemas.microsoft.com/office/drawing/2014/main" id="{48EB3F81-4F5D-6D8C-AF61-F80CCDCF8A4D}"/>
                  </a:ext>
                </a:extLst>
              </p:cNvPr>
              <p:cNvSpPr/>
              <p:nvPr/>
            </p:nvSpPr>
            <p:spPr>
              <a:xfrm>
                <a:off x="-3292675" y="4640688"/>
                <a:ext cx="78925" cy="78900"/>
              </a:xfrm>
              <a:custGeom>
                <a:avLst/>
                <a:gdLst/>
                <a:ahLst/>
                <a:cxnLst/>
                <a:rect l="l" t="t" r="r" b="b"/>
                <a:pathLst>
                  <a:path w="3157" h="3156" extrusionOk="0">
                    <a:moveTo>
                      <a:pt x="1584" y="0"/>
                    </a:moveTo>
                    <a:lnTo>
                      <a:pt x="1418" y="12"/>
                    </a:lnTo>
                    <a:lnTo>
                      <a:pt x="1120" y="72"/>
                    </a:lnTo>
                    <a:lnTo>
                      <a:pt x="834" y="191"/>
                    </a:lnTo>
                    <a:lnTo>
                      <a:pt x="584" y="370"/>
                    </a:lnTo>
                    <a:lnTo>
                      <a:pt x="370" y="584"/>
                    </a:lnTo>
                    <a:lnTo>
                      <a:pt x="191" y="834"/>
                    </a:lnTo>
                    <a:lnTo>
                      <a:pt x="72" y="1120"/>
                    </a:lnTo>
                    <a:lnTo>
                      <a:pt x="13" y="1417"/>
                    </a:lnTo>
                    <a:lnTo>
                      <a:pt x="1" y="1584"/>
                    </a:lnTo>
                    <a:lnTo>
                      <a:pt x="13" y="1739"/>
                    </a:lnTo>
                    <a:lnTo>
                      <a:pt x="72" y="2048"/>
                    </a:lnTo>
                    <a:lnTo>
                      <a:pt x="191" y="2334"/>
                    </a:lnTo>
                    <a:lnTo>
                      <a:pt x="370" y="2584"/>
                    </a:lnTo>
                    <a:lnTo>
                      <a:pt x="584" y="2799"/>
                    </a:lnTo>
                    <a:lnTo>
                      <a:pt x="834" y="2965"/>
                    </a:lnTo>
                    <a:lnTo>
                      <a:pt x="1120" y="3084"/>
                    </a:lnTo>
                    <a:lnTo>
                      <a:pt x="1418" y="3156"/>
                    </a:lnTo>
                    <a:lnTo>
                      <a:pt x="1739" y="3156"/>
                    </a:lnTo>
                    <a:lnTo>
                      <a:pt x="2049" y="3084"/>
                    </a:lnTo>
                    <a:lnTo>
                      <a:pt x="2334" y="2965"/>
                    </a:lnTo>
                    <a:lnTo>
                      <a:pt x="2585" y="2799"/>
                    </a:lnTo>
                    <a:lnTo>
                      <a:pt x="2799" y="2584"/>
                    </a:lnTo>
                    <a:lnTo>
                      <a:pt x="2966" y="2334"/>
                    </a:lnTo>
                    <a:lnTo>
                      <a:pt x="3085" y="2048"/>
                    </a:lnTo>
                    <a:lnTo>
                      <a:pt x="3156" y="1739"/>
                    </a:lnTo>
                    <a:lnTo>
                      <a:pt x="3156" y="1584"/>
                    </a:lnTo>
                    <a:lnTo>
                      <a:pt x="3156" y="1417"/>
                    </a:lnTo>
                    <a:lnTo>
                      <a:pt x="3085" y="1120"/>
                    </a:lnTo>
                    <a:lnTo>
                      <a:pt x="2966" y="834"/>
                    </a:lnTo>
                    <a:lnTo>
                      <a:pt x="2787" y="584"/>
                    </a:lnTo>
                    <a:lnTo>
                      <a:pt x="2573" y="370"/>
                    </a:lnTo>
                    <a:lnTo>
                      <a:pt x="2323" y="191"/>
                    </a:lnTo>
                    <a:lnTo>
                      <a:pt x="2049" y="72"/>
                    </a:lnTo>
                    <a:lnTo>
                      <a:pt x="1739" y="12"/>
                    </a:lnTo>
                    <a:lnTo>
                      <a:pt x="1584" y="0"/>
                    </a:lnTo>
                    <a:close/>
                  </a:path>
                </a:pathLst>
              </a:custGeom>
              <a:solidFill>
                <a:srgbClr val="FFCF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Google Shape;232;p36">
                <a:extLst>
                  <a:ext uri="{FF2B5EF4-FFF2-40B4-BE49-F238E27FC236}">
                    <a16:creationId xmlns:a16="http://schemas.microsoft.com/office/drawing/2014/main" id="{033CCDB2-A3B0-CA75-C4E7-EB685963B984}"/>
                  </a:ext>
                </a:extLst>
              </p:cNvPr>
              <p:cNvSpPr/>
              <p:nvPr/>
            </p:nvSpPr>
            <p:spPr>
              <a:xfrm>
                <a:off x="-3370950" y="4700813"/>
                <a:ext cx="78900" cy="78900"/>
              </a:xfrm>
              <a:custGeom>
                <a:avLst/>
                <a:gdLst/>
                <a:ahLst/>
                <a:cxnLst/>
                <a:rect l="l" t="t" r="r" b="b"/>
                <a:pathLst>
                  <a:path w="3156" h="3156" extrusionOk="0">
                    <a:moveTo>
                      <a:pt x="1417" y="1"/>
                    </a:moveTo>
                    <a:lnTo>
                      <a:pt x="1108" y="60"/>
                    </a:lnTo>
                    <a:lnTo>
                      <a:pt x="822" y="179"/>
                    </a:lnTo>
                    <a:lnTo>
                      <a:pt x="572" y="358"/>
                    </a:lnTo>
                    <a:lnTo>
                      <a:pt x="357" y="572"/>
                    </a:lnTo>
                    <a:lnTo>
                      <a:pt x="179" y="822"/>
                    </a:lnTo>
                    <a:lnTo>
                      <a:pt x="60" y="1108"/>
                    </a:lnTo>
                    <a:lnTo>
                      <a:pt x="0" y="1418"/>
                    </a:lnTo>
                    <a:lnTo>
                      <a:pt x="0" y="1572"/>
                    </a:lnTo>
                    <a:lnTo>
                      <a:pt x="0" y="1727"/>
                    </a:lnTo>
                    <a:lnTo>
                      <a:pt x="60" y="2037"/>
                    </a:lnTo>
                    <a:lnTo>
                      <a:pt x="179" y="2322"/>
                    </a:lnTo>
                    <a:lnTo>
                      <a:pt x="357" y="2572"/>
                    </a:lnTo>
                    <a:lnTo>
                      <a:pt x="572" y="2787"/>
                    </a:lnTo>
                    <a:lnTo>
                      <a:pt x="822" y="2965"/>
                    </a:lnTo>
                    <a:lnTo>
                      <a:pt x="1108" y="3084"/>
                    </a:lnTo>
                    <a:lnTo>
                      <a:pt x="1417" y="3144"/>
                    </a:lnTo>
                    <a:lnTo>
                      <a:pt x="1572" y="3156"/>
                    </a:lnTo>
                    <a:lnTo>
                      <a:pt x="1727" y="3144"/>
                    </a:lnTo>
                    <a:lnTo>
                      <a:pt x="2036" y="3084"/>
                    </a:lnTo>
                    <a:lnTo>
                      <a:pt x="2322" y="2965"/>
                    </a:lnTo>
                    <a:lnTo>
                      <a:pt x="2572" y="2787"/>
                    </a:lnTo>
                    <a:lnTo>
                      <a:pt x="2786" y="2572"/>
                    </a:lnTo>
                    <a:lnTo>
                      <a:pt x="2965" y="2322"/>
                    </a:lnTo>
                    <a:lnTo>
                      <a:pt x="3084" y="2037"/>
                    </a:lnTo>
                    <a:lnTo>
                      <a:pt x="3144" y="1727"/>
                    </a:lnTo>
                    <a:lnTo>
                      <a:pt x="3156" y="1572"/>
                    </a:lnTo>
                    <a:lnTo>
                      <a:pt x="3144" y="1406"/>
                    </a:lnTo>
                    <a:lnTo>
                      <a:pt x="3072" y="1096"/>
                    </a:lnTo>
                    <a:lnTo>
                      <a:pt x="2953" y="810"/>
                    </a:lnTo>
                    <a:lnTo>
                      <a:pt x="2786" y="560"/>
                    </a:lnTo>
                    <a:lnTo>
                      <a:pt x="2572" y="346"/>
                    </a:lnTo>
                    <a:lnTo>
                      <a:pt x="2322" y="179"/>
                    </a:lnTo>
                    <a:lnTo>
                      <a:pt x="2036" y="60"/>
                    </a:lnTo>
                    <a:lnTo>
                      <a:pt x="1727" y="1"/>
                    </a:lnTo>
                    <a:close/>
                  </a:path>
                </a:pathLst>
              </a:custGeom>
              <a:solidFill>
                <a:srgbClr val="FFCF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oogle Shape;233;p36">
              <a:extLst>
                <a:ext uri="{FF2B5EF4-FFF2-40B4-BE49-F238E27FC236}">
                  <a16:creationId xmlns:a16="http://schemas.microsoft.com/office/drawing/2014/main" id="{7D04DACD-4129-437B-8A91-A68AB4941499}"/>
                </a:ext>
              </a:extLst>
            </p:cNvPr>
            <p:cNvGrpSpPr/>
            <p:nvPr/>
          </p:nvGrpSpPr>
          <p:grpSpPr>
            <a:xfrm>
              <a:off x="8687094" y="3533169"/>
              <a:ext cx="335200" cy="296200"/>
              <a:chOff x="-3001550" y="4660638"/>
              <a:chExt cx="335200" cy="296200"/>
            </a:xfrm>
          </p:grpSpPr>
          <p:sp>
            <p:nvSpPr>
              <p:cNvPr id="28" name="Google Shape;234;p36">
                <a:extLst>
                  <a:ext uri="{FF2B5EF4-FFF2-40B4-BE49-F238E27FC236}">
                    <a16:creationId xmlns:a16="http://schemas.microsoft.com/office/drawing/2014/main" id="{778EA5F8-BE0D-3397-B3DA-86B4D65D08A6}"/>
                  </a:ext>
                </a:extLst>
              </p:cNvPr>
              <p:cNvSpPr/>
              <p:nvPr/>
            </p:nvSpPr>
            <p:spPr>
              <a:xfrm>
                <a:off x="-3001250" y="4708563"/>
                <a:ext cx="295900" cy="58650"/>
              </a:xfrm>
              <a:custGeom>
                <a:avLst/>
                <a:gdLst/>
                <a:ahLst/>
                <a:cxnLst/>
                <a:rect l="l" t="t" r="r" b="b"/>
                <a:pathLst>
                  <a:path w="11836" h="2346" extrusionOk="0">
                    <a:moveTo>
                      <a:pt x="786" y="0"/>
                    </a:moveTo>
                    <a:lnTo>
                      <a:pt x="632" y="12"/>
                    </a:lnTo>
                    <a:lnTo>
                      <a:pt x="346" y="131"/>
                    </a:lnTo>
                    <a:lnTo>
                      <a:pt x="131" y="345"/>
                    </a:lnTo>
                    <a:lnTo>
                      <a:pt x="12" y="631"/>
                    </a:lnTo>
                    <a:lnTo>
                      <a:pt x="0" y="786"/>
                    </a:lnTo>
                    <a:lnTo>
                      <a:pt x="0" y="1179"/>
                    </a:lnTo>
                    <a:lnTo>
                      <a:pt x="12" y="1417"/>
                    </a:lnTo>
                    <a:lnTo>
                      <a:pt x="191" y="1834"/>
                    </a:lnTo>
                    <a:lnTo>
                      <a:pt x="512" y="2155"/>
                    </a:lnTo>
                    <a:lnTo>
                      <a:pt x="929" y="2334"/>
                    </a:lnTo>
                    <a:lnTo>
                      <a:pt x="1179" y="2346"/>
                    </a:lnTo>
                    <a:lnTo>
                      <a:pt x="11526" y="2346"/>
                    </a:lnTo>
                    <a:lnTo>
                      <a:pt x="11657" y="2286"/>
                    </a:lnTo>
                    <a:lnTo>
                      <a:pt x="11764" y="2179"/>
                    </a:lnTo>
                    <a:lnTo>
                      <a:pt x="11824" y="2048"/>
                    </a:lnTo>
                    <a:lnTo>
                      <a:pt x="11836" y="1965"/>
                    </a:lnTo>
                    <a:lnTo>
                      <a:pt x="11836" y="1179"/>
                    </a:lnTo>
                    <a:lnTo>
                      <a:pt x="11812" y="929"/>
                    </a:lnTo>
                    <a:lnTo>
                      <a:pt x="11633" y="512"/>
                    </a:lnTo>
                    <a:lnTo>
                      <a:pt x="11324" y="191"/>
                    </a:lnTo>
                    <a:lnTo>
                      <a:pt x="10895" y="12"/>
                    </a:lnTo>
                    <a:lnTo>
                      <a:pt x="10657" y="0"/>
                    </a:lnTo>
                    <a:close/>
                  </a:path>
                </a:pathLst>
              </a:custGeom>
              <a:solidFill>
                <a:srgbClr val="994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Google Shape;235;p36">
                <a:extLst>
                  <a:ext uri="{FF2B5EF4-FFF2-40B4-BE49-F238E27FC236}">
                    <a16:creationId xmlns:a16="http://schemas.microsoft.com/office/drawing/2014/main" id="{6223FF28-169A-455A-4369-8CCFF62ECF1D}"/>
                  </a:ext>
                </a:extLst>
              </p:cNvPr>
              <p:cNvSpPr/>
              <p:nvPr/>
            </p:nvSpPr>
            <p:spPr>
              <a:xfrm>
                <a:off x="-2823850" y="4708563"/>
                <a:ext cx="118500" cy="58650"/>
              </a:xfrm>
              <a:custGeom>
                <a:avLst/>
                <a:gdLst/>
                <a:ahLst/>
                <a:cxnLst/>
                <a:rect l="l" t="t" r="r" b="b"/>
                <a:pathLst>
                  <a:path w="4740" h="2346" extrusionOk="0">
                    <a:moveTo>
                      <a:pt x="1" y="0"/>
                    </a:moveTo>
                    <a:lnTo>
                      <a:pt x="1" y="2346"/>
                    </a:lnTo>
                    <a:lnTo>
                      <a:pt x="4430" y="2346"/>
                    </a:lnTo>
                    <a:lnTo>
                      <a:pt x="4561" y="2286"/>
                    </a:lnTo>
                    <a:lnTo>
                      <a:pt x="4668" y="2179"/>
                    </a:lnTo>
                    <a:lnTo>
                      <a:pt x="4728" y="2048"/>
                    </a:lnTo>
                    <a:lnTo>
                      <a:pt x="4740" y="1965"/>
                    </a:lnTo>
                    <a:lnTo>
                      <a:pt x="4740" y="1179"/>
                    </a:lnTo>
                    <a:lnTo>
                      <a:pt x="4716" y="929"/>
                    </a:lnTo>
                    <a:lnTo>
                      <a:pt x="4537" y="512"/>
                    </a:lnTo>
                    <a:lnTo>
                      <a:pt x="4228" y="191"/>
                    </a:lnTo>
                    <a:lnTo>
                      <a:pt x="3799" y="12"/>
                    </a:lnTo>
                    <a:lnTo>
                      <a:pt x="3561" y="0"/>
                    </a:lnTo>
                    <a:close/>
                  </a:path>
                </a:pathLst>
              </a:custGeom>
              <a:solidFill>
                <a:srgbClr val="71370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Google Shape;236;p36">
                <a:extLst>
                  <a:ext uri="{FF2B5EF4-FFF2-40B4-BE49-F238E27FC236}">
                    <a16:creationId xmlns:a16="http://schemas.microsoft.com/office/drawing/2014/main" id="{A435FD15-5D50-C611-08CB-968551A42CEF}"/>
                  </a:ext>
                </a:extLst>
              </p:cNvPr>
              <p:cNvSpPr/>
              <p:nvPr/>
            </p:nvSpPr>
            <p:spPr>
              <a:xfrm>
                <a:off x="-2981000" y="4660938"/>
                <a:ext cx="136950" cy="106875"/>
              </a:xfrm>
              <a:custGeom>
                <a:avLst/>
                <a:gdLst/>
                <a:ahLst/>
                <a:cxnLst/>
                <a:rect l="l" t="t" r="r" b="b"/>
                <a:pathLst>
                  <a:path w="5478" h="4275" extrusionOk="0">
                    <a:moveTo>
                      <a:pt x="3846" y="0"/>
                    </a:moveTo>
                    <a:lnTo>
                      <a:pt x="3703" y="48"/>
                    </a:lnTo>
                    <a:lnTo>
                      <a:pt x="3644" y="107"/>
                    </a:lnTo>
                    <a:lnTo>
                      <a:pt x="107" y="3596"/>
                    </a:lnTo>
                    <a:lnTo>
                      <a:pt x="36" y="3691"/>
                    </a:lnTo>
                    <a:lnTo>
                      <a:pt x="0" y="3917"/>
                    </a:lnTo>
                    <a:lnTo>
                      <a:pt x="83" y="4120"/>
                    </a:lnTo>
                    <a:lnTo>
                      <a:pt x="274" y="4251"/>
                    </a:lnTo>
                    <a:lnTo>
                      <a:pt x="393" y="4275"/>
                    </a:lnTo>
                    <a:lnTo>
                      <a:pt x="2774" y="4275"/>
                    </a:lnTo>
                    <a:lnTo>
                      <a:pt x="2858" y="4263"/>
                    </a:lnTo>
                    <a:lnTo>
                      <a:pt x="3001" y="4203"/>
                    </a:lnTo>
                    <a:lnTo>
                      <a:pt x="3060" y="4156"/>
                    </a:lnTo>
                    <a:lnTo>
                      <a:pt x="5370" y="1834"/>
                    </a:lnTo>
                    <a:lnTo>
                      <a:pt x="5418" y="1774"/>
                    </a:lnTo>
                    <a:lnTo>
                      <a:pt x="5477" y="1631"/>
                    </a:lnTo>
                    <a:lnTo>
                      <a:pt x="5477" y="1477"/>
                    </a:lnTo>
                    <a:lnTo>
                      <a:pt x="5418" y="1334"/>
                    </a:lnTo>
                    <a:lnTo>
                      <a:pt x="5370" y="1274"/>
                    </a:lnTo>
                    <a:lnTo>
                      <a:pt x="4191" y="107"/>
                    </a:lnTo>
                    <a:lnTo>
                      <a:pt x="4132" y="48"/>
                    </a:lnTo>
                    <a:lnTo>
                      <a:pt x="3989" y="0"/>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Google Shape;237;p36">
                <a:extLst>
                  <a:ext uri="{FF2B5EF4-FFF2-40B4-BE49-F238E27FC236}">
                    <a16:creationId xmlns:a16="http://schemas.microsoft.com/office/drawing/2014/main" id="{20E8FFA6-EF0E-586E-4CB3-C20768DB3B38}"/>
                  </a:ext>
                </a:extLst>
              </p:cNvPr>
              <p:cNvSpPr/>
              <p:nvPr/>
            </p:nvSpPr>
            <p:spPr>
              <a:xfrm>
                <a:off x="-2921175" y="4696938"/>
                <a:ext cx="194400" cy="70875"/>
              </a:xfrm>
              <a:custGeom>
                <a:avLst/>
                <a:gdLst/>
                <a:ahLst/>
                <a:cxnLst/>
                <a:rect l="l" t="t" r="r" b="b"/>
                <a:pathLst>
                  <a:path w="7776" h="2835" extrusionOk="0">
                    <a:moveTo>
                      <a:pt x="5013" y="1"/>
                    </a:moveTo>
                    <a:lnTo>
                      <a:pt x="5001" y="13"/>
                    </a:lnTo>
                    <a:lnTo>
                      <a:pt x="4989" y="13"/>
                    </a:lnTo>
                    <a:lnTo>
                      <a:pt x="4870" y="120"/>
                    </a:lnTo>
                    <a:lnTo>
                      <a:pt x="4620" y="287"/>
                    </a:lnTo>
                    <a:lnTo>
                      <a:pt x="4192" y="429"/>
                    </a:lnTo>
                    <a:lnTo>
                      <a:pt x="3894" y="453"/>
                    </a:lnTo>
                    <a:lnTo>
                      <a:pt x="3656" y="429"/>
                    </a:lnTo>
                    <a:lnTo>
                      <a:pt x="3179" y="287"/>
                    </a:lnTo>
                    <a:lnTo>
                      <a:pt x="2977" y="156"/>
                    </a:lnTo>
                    <a:lnTo>
                      <a:pt x="1977" y="299"/>
                    </a:lnTo>
                    <a:lnTo>
                      <a:pt x="119" y="2156"/>
                    </a:lnTo>
                    <a:lnTo>
                      <a:pt x="36" y="2251"/>
                    </a:lnTo>
                    <a:lnTo>
                      <a:pt x="0" y="2477"/>
                    </a:lnTo>
                    <a:lnTo>
                      <a:pt x="84" y="2680"/>
                    </a:lnTo>
                    <a:lnTo>
                      <a:pt x="262" y="2811"/>
                    </a:lnTo>
                    <a:lnTo>
                      <a:pt x="381" y="2835"/>
                    </a:lnTo>
                    <a:lnTo>
                      <a:pt x="7383" y="2835"/>
                    </a:lnTo>
                    <a:lnTo>
                      <a:pt x="7502" y="2823"/>
                    </a:lnTo>
                    <a:lnTo>
                      <a:pt x="7680" y="2692"/>
                    </a:lnTo>
                    <a:lnTo>
                      <a:pt x="7740" y="2585"/>
                    </a:lnTo>
                    <a:lnTo>
                      <a:pt x="7775" y="2466"/>
                    </a:lnTo>
                    <a:lnTo>
                      <a:pt x="7740" y="2239"/>
                    </a:lnTo>
                    <a:lnTo>
                      <a:pt x="7668" y="2156"/>
                    </a:lnTo>
                    <a:lnTo>
                      <a:pt x="5799" y="299"/>
                    </a:lnTo>
                    <a:lnTo>
                      <a:pt x="5013" y="1"/>
                    </a:lnTo>
                    <a:close/>
                  </a:path>
                </a:pathLst>
              </a:custGeom>
              <a:solidFill>
                <a:srgbClr val="00B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Google Shape;238;p36">
                <a:extLst>
                  <a:ext uri="{FF2B5EF4-FFF2-40B4-BE49-F238E27FC236}">
                    <a16:creationId xmlns:a16="http://schemas.microsoft.com/office/drawing/2014/main" id="{01171D6B-8FA2-2038-53E2-88D379F42C42}"/>
                  </a:ext>
                </a:extLst>
              </p:cNvPr>
              <p:cNvSpPr/>
              <p:nvPr/>
            </p:nvSpPr>
            <p:spPr>
              <a:xfrm>
                <a:off x="-3001550" y="4728213"/>
                <a:ext cx="315850" cy="228625"/>
              </a:xfrm>
              <a:custGeom>
                <a:avLst/>
                <a:gdLst/>
                <a:ahLst/>
                <a:cxnLst/>
                <a:rect l="l" t="t" r="r" b="b"/>
                <a:pathLst>
                  <a:path w="12634" h="9145" extrusionOk="0">
                    <a:moveTo>
                      <a:pt x="1" y="0"/>
                    </a:moveTo>
                    <a:lnTo>
                      <a:pt x="1" y="8347"/>
                    </a:lnTo>
                    <a:lnTo>
                      <a:pt x="858" y="9144"/>
                    </a:lnTo>
                    <a:lnTo>
                      <a:pt x="11895" y="9144"/>
                    </a:lnTo>
                    <a:lnTo>
                      <a:pt x="12634" y="8347"/>
                    </a:lnTo>
                    <a:lnTo>
                      <a:pt x="12634" y="1965"/>
                    </a:lnTo>
                    <a:lnTo>
                      <a:pt x="12622" y="1727"/>
                    </a:lnTo>
                    <a:lnTo>
                      <a:pt x="12431" y="1298"/>
                    </a:lnTo>
                    <a:lnTo>
                      <a:pt x="12110" y="988"/>
                    </a:lnTo>
                    <a:lnTo>
                      <a:pt x="11681" y="810"/>
                    </a:lnTo>
                    <a:lnTo>
                      <a:pt x="11443" y="786"/>
                    </a:lnTo>
                    <a:lnTo>
                      <a:pt x="786" y="786"/>
                    </a:lnTo>
                    <a:lnTo>
                      <a:pt x="632" y="774"/>
                    </a:lnTo>
                    <a:lnTo>
                      <a:pt x="346" y="655"/>
                    </a:lnTo>
                    <a:lnTo>
                      <a:pt x="132" y="441"/>
                    </a:lnTo>
                    <a:lnTo>
                      <a:pt x="12" y="155"/>
                    </a:lnTo>
                    <a:lnTo>
                      <a:pt x="1" y="0"/>
                    </a:lnTo>
                    <a:close/>
                  </a:path>
                </a:pathLst>
              </a:custGeom>
              <a:solidFill>
                <a:srgbClr val="BF60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239;p36">
                <a:extLst>
                  <a:ext uri="{FF2B5EF4-FFF2-40B4-BE49-F238E27FC236}">
                    <a16:creationId xmlns:a16="http://schemas.microsoft.com/office/drawing/2014/main" id="{B6BC0A7F-096B-FCF0-8266-523453C605C3}"/>
                  </a:ext>
                </a:extLst>
              </p:cNvPr>
              <p:cNvSpPr/>
              <p:nvPr/>
            </p:nvSpPr>
            <p:spPr>
              <a:xfrm>
                <a:off x="-2871775" y="4660638"/>
                <a:ext cx="96175" cy="67600"/>
              </a:xfrm>
              <a:custGeom>
                <a:avLst/>
                <a:gdLst/>
                <a:ahLst/>
                <a:cxnLst/>
                <a:rect l="l" t="t" r="r" b="b"/>
                <a:pathLst>
                  <a:path w="3847" h="2704" extrusionOk="0">
                    <a:moveTo>
                      <a:pt x="1846" y="0"/>
                    </a:moveTo>
                    <a:lnTo>
                      <a:pt x="1704" y="60"/>
                    </a:lnTo>
                    <a:lnTo>
                      <a:pt x="1656" y="119"/>
                    </a:lnTo>
                    <a:lnTo>
                      <a:pt x="1" y="1751"/>
                    </a:lnTo>
                    <a:lnTo>
                      <a:pt x="215" y="1953"/>
                    </a:lnTo>
                    <a:lnTo>
                      <a:pt x="620" y="2310"/>
                    </a:lnTo>
                    <a:lnTo>
                      <a:pt x="1061" y="2560"/>
                    </a:lnTo>
                    <a:lnTo>
                      <a:pt x="1596" y="2691"/>
                    </a:lnTo>
                    <a:lnTo>
                      <a:pt x="1918" y="2703"/>
                    </a:lnTo>
                    <a:lnTo>
                      <a:pt x="2239" y="2691"/>
                    </a:lnTo>
                    <a:lnTo>
                      <a:pt x="2775" y="2560"/>
                    </a:lnTo>
                    <a:lnTo>
                      <a:pt x="3228" y="2310"/>
                    </a:lnTo>
                    <a:lnTo>
                      <a:pt x="3632" y="1953"/>
                    </a:lnTo>
                    <a:lnTo>
                      <a:pt x="3847" y="1751"/>
                    </a:lnTo>
                    <a:lnTo>
                      <a:pt x="2192" y="119"/>
                    </a:lnTo>
                    <a:lnTo>
                      <a:pt x="2061" y="12"/>
                    </a:lnTo>
                    <a:lnTo>
                      <a:pt x="1918" y="0"/>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Google Shape;240;p36">
                <a:extLst>
                  <a:ext uri="{FF2B5EF4-FFF2-40B4-BE49-F238E27FC236}">
                    <a16:creationId xmlns:a16="http://schemas.microsoft.com/office/drawing/2014/main" id="{85A11C34-D599-7DDC-8604-158EE0BDB333}"/>
                  </a:ext>
                </a:extLst>
              </p:cNvPr>
              <p:cNvSpPr/>
              <p:nvPr/>
            </p:nvSpPr>
            <p:spPr>
              <a:xfrm>
                <a:off x="-2804500" y="4818388"/>
                <a:ext cx="138150" cy="98275"/>
              </a:xfrm>
              <a:custGeom>
                <a:avLst/>
                <a:gdLst/>
                <a:ahLst/>
                <a:cxnLst/>
                <a:rect l="l" t="t" r="r" b="b"/>
                <a:pathLst>
                  <a:path w="5526" h="3931" extrusionOk="0">
                    <a:moveTo>
                      <a:pt x="1763" y="1"/>
                    </a:moveTo>
                    <a:lnTo>
                      <a:pt x="1382" y="84"/>
                    </a:lnTo>
                    <a:lnTo>
                      <a:pt x="1025" y="227"/>
                    </a:lnTo>
                    <a:lnTo>
                      <a:pt x="715" y="441"/>
                    </a:lnTo>
                    <a:lnTo>
                      <a:pt x="453" y="703"/>
                    </a:lnTo>
                    <a:lnTo>
                      <a:pt x="239" y="1025"/>
                    </a:lnTo>
                    <a:lnTo>
                      <a:pt x="84" y="1370"/>
                    </a:lnTo>
                    <a:lnTo>
                      <a:pt x="13" y="1763"/>
                    </a:lnTo>
                    <a:lnTo>
                      <a:pt x="1" y="1965"/>
                    </a:lnTo>
                    <a:lnTo>
                      <a:pt x="13" y="2156"/>
                    </a:lnTo>
                    <a:lnTo>
                      <a:pt x="84" y="2549"/>
                    </a:lnTo>
                    <a:lnTo>
                      <a:pt x="239" y="2894"/>
                    </a:lnTo>
                    <a:lnTo>
                      <a:pt x="453" y="3216"/>
                    </a:lnTo>
                    <a:lnTo>
                      <a:pt x="715" y="3478"/>
                    </a:lnTo>
                    <a:lnTo>
                      <a:pt x="1025" y="3692"/>
                    </a:lnTo>
                    <a:lnTo>
                      <a:pt x="1382" y="3835"/>
                    </a:lnTo>
                    <a:lnTo>
                      <a:pt x="1763" y="3918"/>
                    </a:lnTo>
                    <a:lnTo>
                      <a:pt x="1965" y="3930"/>
                    </a:lnTo>
                    <a:lnTo>
                      <a:pt x="4347" y="3930"/>
                    </a:lnTo>
                    <a:lnTo>
                      <a:pt x="4597" y="3906"/>
                    </a:lnTo>
                    <a:lnTo>
                      <a:pt x="5014" y="3728"/>
                    </a:lnTo>
                    <a:lnTo>
                      <a:pt x="5335" y="3418"/>
                    </a:lnTo>
                    <a:lnTo>
                      <a:pt x="5514" y="2989"/>
                    </a:lnTo>
                    <a:lnTo>
                      <a:pt x="5526" y="2751"/>
                    </a:lnTo>
                    <a:lnTo>
                      <a:pt x="5526" y="1168"/>
                    </a:lnTo>
                    <a:lnTo>
                      <a:pt x="5514" y="930"/>
                    </a:lnTo>
                    <a:lnTo>
                      <a:pt x="5335" y="513"/>
                    </a:lnTo>
                    <a:lnTo>
                      <a:pt x="5014" y="191"/>
                    </a:lnTo>
                    <a:lnTo>
                      <a:pt x="4597" y="13"/>
                    </a:lnTo>
                    <a:lnTo>
                      <a:pt x="4347" y="1"/>
                    </a:lnTo>
                    <a:close/>
                  </a:path>
                </a:pathLst>
              </a:custGeom>
              <a:solidFill>
                <a:srgbClr val="FFCF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Google Shape;241;p36">
                <a:extLst>
                  <a:ext uri="{FF2B5EF4-FFF2-40B4-BE49-F238E27FC236}">
                    <a16:creationId xmlns:a16="http://schemas.microsoft.com/office/drawing/2014/main" id="{D4D11095-EB2C-9D18-33F0-BDB2EA113585}"/>
                  </a:ext>
                </a:extLst>
              </p:cNvPr>
              <p:cNvSpPr/>
              <p:nvPr/>
            </p:nvSpPr>
            <p:spPr>
              <a:xfrm>
                <a:off x="-2764900" y="4857688"/>
                <a:ext cx="19375" cy="19375"/>
              </a:xfrm>
              <a:custGeom>
                <a:avLst/>
                <a:gdLst/>
                <a:ahLst/>
                <a:cxnLst/>
                <a:rect l="l" t="t" r="r" b="b"/>
                <a:pathLst>
                  <a:path w="775" h="775" extrusionOk="0">
                    <a:moveTo>
                      <a:pt x="310" y="0"/>
                    </a:moveTo>
                    <a:lnTo>
                      <a:pt x="167" y="60"/>
                    </a:lnTo>
                    <a:lnTo>
                      <a:pt x="60" y="167"/>
                    </a:lnTo>
                    <a:lnTo>
                      <a:pt x="0" y="310"/>
                    </a:lnTo>
                    <a:lnTo>
                      <a:pt x="0" y="393"/>
                    </a:lnTo>
                    <a:lnTo>
                      <a:pt x="0" y="465"/>
                    </a:lnTo>
                    <a:lnTo>
                      <a:pt x="60" y="608"/>
                    </a:lnTo>
                    <a:lnTo>
                      <a:pt x="167" y="715"/>
                    </a:lnTo>
                    <a:lnTo>
                      <a:pt x="310" y="774"/>
                    </a:lnTo>
                    <a:lnTo>
                      <a:pt x="465" y="774"/>
                    </a:lnTo>
                    <a:lnTo>
                      <a:pt x="608" y="715"/>
                    </a:lnTo>
                    <a:lnTo>
                      <a:pt x="703" y="608"/>
                    </a:lnTo>
                    <a:lnTo>
                      <a:pt x="762" y="465"/>
                    </a:lnTo>
                    <a:lnTo>
                      <a:pt x="774" y="393"/>
                    </a:lnTo>
                    <a:lnTo>
                      <a:pt x="762" y="310"/>
                    </a:lnTo>
                    <a:lnTo>
                      <a:pt x="703" y="167"/>
                    </a:lnTo>
                    <a:lnTo>
                      <a:pt x="608" y="60"/>
                    </a:lnTo>
                    <a:lnTo>
                      <a:pt x="465" y="0"/>
                    </a:lnTo>
                    <a:close/>
                  </a:path>
                </a:pathLst>
              </a:custGeom>
              <a:solidFill>
                <a:srgbClr val="994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oogle Shape;242;p36">
              <a:extLst>
                <a:ext uri="{FF2B5EF4-FFF2-40B4-BE49-F238E27FC236}">
                  <a16:creationId xmlns:a16="http://schemas.microsoft.com/office/drawing/2014/main" id="{ECA2F55D-D34D-65D8-FEC5-5D8ADFD4A12B}"/>
                </a:ext>
              </a:extLst>
            </p:cNvPr>
            <p:cNvGrpSpPr/>
            <p:nvPr/>
          </p:nvGrpSpPr>
          <p:grpSpPr>
            <a:xfrm>
              <a:off x="8686806" y="4065138"/>
              <a:ext cx="335775" cy="334900"/>
              <a:chOff x="3162350" y="4305788"/>
              <a:chExt cx="335775" cy="334900"/>
            </a:xfrm>
          </p:grpSpPr>
          <p:sp>
            <p:nvSpPr>
              <p:cNvPr id="23" name="Google Shape;243;p36">
                <a:extLst>
                  <a:ext uri="{FF2B5EF4-FFF2-40B4-BE49-F238E27FC236}">
                    <a16:creationId xmlns:a16="http://schemas.microsoft.com/office/drawing/2014/main" id="{21157445-B73B-517E-A277-4753C057041D}"/>
                  </a:ext>
                </a:extLst>
              </p:cNvPr>
              <p:cNvSpPr/>
              <p:nvPr/>
            </p:nvSpPr>
            <p:spPr>
              <a:xfrm>
                <a:off x="3162350" y="4305788"/>
                <a:ext cx="77700" cy="98250"/>
              </a:xfrm>
              <a:custGeom>
                <a:avLst/>
                <a:gdLst/>
                <a:ahLst/>
                <a:cxnLst/>
                <a:rect l="l" t="t" r="r" b="b"/>
                <a:pathLst>
                  <a:path w="3108" h="3930" extrusionOk="0">
                    <a:moveTo>
                      <a:pt x="321" y="0"/>
                    </a:moveTo>
                    <a:lnTo>
                      <a:pt x="179" y="60"/>
                    </a:lnTo>
                    <a:lnTo>
                      <a:pt x="71" y="167"/>
                    </a:lnTo>
                    <a:lnTo>
                      <a:pt x="12" y="310"/>
                    </a:lnTo>
                    <a:lnTo>
                      <a:pt x="0" y="381"/>
                    </a:lnTo>
                    <a:lnTo>
                      <a:pt x="12" y="464"/>
                    </a:lnTo>
                    <a:lnTo>
                      <a:pt x="71" y="595"/>
                    </a:lnTo>
                    <a:lnTo>
                      <a:pt x="167" y="703"/>
                    </a:lnTo>
                    <a:lnTo>
                      <a:pt x="310" y="762"/>
                    </a:lnTo>
                    <a:lnTo>
                      <a:pt x="393" y="774"/>
                    </a:lnTo>
                    <a:lnTo>
                      <a:pt x="1607" y="774"/>
                    </a:lnTo>
                    <a:lnTo>
                      <a:pt x="1750" y="786"/>
                    </a:lnTo>
                    <a:lnTo>
                      <a:pt x="1965" y="965"/>
                    </a:lnTo>
                    <a:lnTo>
                      <a:pt x="2000" y="1096"/>
                    </a:lnTo>
                    <a:lnTo>
                      <a:pt x="2262" y="3167"/>
                    </a:lnTo>
                    <a:lnTo>
                      <a:pt x="2834" y="3929"/>
                    </a:lnTo>
                    <a:lnTo>
                      <a:pt x="2965" y="3870"/>
                    </a:lnTo>
                    <a:lnTo>
                      <a:pt x="3108" y="3644"/>
                    </a:lnTo>
                    <a:lnTo>
                      <a:pt x="3108" y="3501"/>
                    </a:lnTo>
                    <a:lnTo>
                      <a:pt x="2774" y="988"/>
                    </a:lnTo>
                    <a:lnTo>
                      <a:pt x="2727" y="786"/>
                    </a:lnTo>
                    <a:lnTo>
                      <a:pt x="2524" y="417"/>
                    </a:lnTo>
                    <a:lnTo>
                      <a:pt x="2215" y="155"/>
                    </a:lnTo>
                    <a:lnTo>
                      <a:pt x="1834" y="12"/>
                    </a:lnTo>
                    <a:lnTo>
                      <a:pt x="1607" y="0"/>
                    </a:lnTo>
                    <a:close/>
                  </a:path>
                </a:pathLst>
              </a:custGeom>
              <a:solidFill>
                <a:srgbClr val="0D70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Google Shape;244;p36">
                <a:extLst>
                  <a:ext uri="{FF2B5EF4-FFF2-40B4-BE49-F238E27FC236}">
                    <a16:creationId xmlns:a16="http://schemas.microsoft.com/office/drawing/2014/main" id="{CCF093D2-DDA1-FB74-E0F4-117C796982A7}"/>
                  </a:ext>
                </a:extLst>
              </p:cNvPr>
              <p:cNvSpPr/>
              <p:nvPr/>
            </p:nvSpPr>
            <p:spPr>
              <a:xfrm>
                <a:off x="3222175" y="4542413"/>
                <a:ext cx="256025" cy="59575"/>
              </a:xfrm>
              <a:custGeom>
                <a:avLst/>
                <a:gdLst/>
                <a:ahLst/>
                <a:cxnLst/>
                <a:rect l="l" t="t" r="r" b="b"/>
                <a:pathLst>
                  <a:path w="10241" h="2383" extrusionOk="0">
                    <a:moveTo>
                      <a:pt x="1501" y="1"/>
                    </a:moveTo>
                    <a:lnTo>
                      <a:pt x="1167" y="25"/>
                    </a:lnTo>
                    <a:lnTo>
                      <a:pt x="929" y="49"/>
                    </a:lnTo>
                    <a:lnTo>
                      <a:pt x="500" y="227"/>
                    </a:lnTo>
                    <a:lnTo>
                      <a:pt x="191" y="537"/>
                    </a:lnTo>
                    <a:lnTo>
                      <a:pt x="12" y="965"/>
                    </a:lnTo>
                    <a:lnTo>
                      <a:pt x="0" y="1204"/>
                    </a:lnTo>
                    <a:lnTo>
                      <a:pt x="12" y="1442"/>
                    </a:lnTo>
                    <a:lnTo>
                      <a:pt x="191" y="1870"/>
                    </a:lnTo>
                    <a:lnTo>
                      <a:pt x="500" y="2192"/>
                    </a:lnTo>
                    <a:lnTo>
                      <a:pt x="929" y="2359"/>
                    </a:lnTo>
                    <a:lnTo>
                      <a:pt x="1167" y="2382"/>
                    </a:lnTo>
                    <a:lnTo>
                      <a:pt x="9847" y="2382"/>
                    </a:lnTo>
                    <a:lnTo>
                      <a:pt x="9919" y="2370"/>
                    </a:lnTo>
                    <a:lnTo>
                      <a:pt x="10061" y="2323"/>
                    </a:lnTo>
                    <a:lnTo>
                      <a:pt x="10169" y="2216"/>
                    </a:lnTo>
                    <a:lnTo>
                      <a:pt x="10228" y="2073"/>
                    </a:lnTo>
                    <a:lnTo>
                      <a:pt x="10240" y="1989"/>
                    </a:lnTo>
                    <a:lnTo>
                      <a:pt x="10228" y="1906"/>
                    </a:lnTo>
                    <a:lnTo>
                      <a:pt x="10169" y="1775"/>
                    </a:lnTo>
                    <a:lnTo>
                      <a:pt x="10002" y="1620"/>
                    </a:lnTo>
                    <a:lnTo>
                      <a:pt x="9847" y="1596"/>
                    </a:lnTo>
                    <a:lnTo>
                      <a:pt x="1167" y="1596"/>
                    </a:lnTo>
                    <a:lnTo>
                      <a:pt x="1096" y="1585"/>
                    </a:lnTo>
                    <a:lnTo>
                      <a:pt x="953" y="1525"/>
                    </a:lnTo>
                    <a:lnTo>
                      <a:pt x="846" y="1418"/>
                    </a:lnTo>
                    <a:lnTo>
                      <a:pt x="786" y="1275"/>
                    </a:lnTo>
                    <a:lnTo>
                      <a:pt x="786" y="1204"/>
                    </a:lnTo>
                    <a:lnTo>
                      <a:pt x="786" y="1132"/>
                    </a:lnTo>
                    <a:lnTo>
                      <a:pt x="846" y="989"/>
                    </a:lnTo>
                    <a:lnTo>
                      <a:pt x="965" y="882"/>
                    </a:lnTo>
                    <a:lnTo>
                      <a:pt x="1119" y="823"/>
                    </a:lnTo>
                    <a:lnTo>
                      <a:pt x="1215" y="823"/>
                    </a:lnTo>
                    <a:lnTo>
                      <a:pt x="1882" y="763"/>
                    </a:lnTo>
                    <a:lnTo>
                      <a:pt x="2048" y="370"/>
                    </a:lnTo>
                    <a:lnTo>
                      <a:pt x="1501" y="1"/>
                    </a:lnTo>
                    <a:close/>
                  </a:path>
                </a:pathLst>
              </a:custGeom>
              <a:solidFill>
                <a:srgbClr val="0D70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Google Shape;245;p36">
                <a:extLst>
                  <a:ext uri="{FF2B5EF4-FFF2-40B4-BE49-F238E27FC236}">
                    <a16:creationId xmlns:a16="http://schemas.microsoft.com/office/drawing/2014/main" id="{97A6E540-3E53-6D29-327B-983BAD26E986}"/>
                  </a:ext>
                </a:extLst>
              </p:cNvPr>
              <p:cNvSpPr/>
              <p:nvPr/>
            </p:nvSpPr>
            <p:spPr>
              <a:xfrm>
                <a:off x="3219200" y="4384663"/>
                <a:ext cx="278925" cy="176850"/>
              </a:xfrm>
              <a:custGeom>
                <a:avLst/>
                <a:gdLst/>
                <a:ahLst/>
                <a:cxnLst/>
                <a:rect l="l" t="t" r="r" b="b"/>
                <a:pathLst>
                  <a:path w="11157" h="7074" extrusionOk="0">
                    <a:moveTo>
                      <a:pt x="10073" y="2346"/>
                    </a:moveTo>
                    <a:lnTo>
                      <a:pt x="9668" y="5263"/>
                    </a:lnTo>
                    <a:lnTo>
                      <a:pt x="9633" y="5406"/>
                    </a:lnTo>
                    <a:lnTo>
                      <a:pt x="9442" y="5585"/>
                    </a:lnTo>
                    <a:lnTo>
                      <a:pt x="9311" y="5608"/>
                    </a:lnTo>
                    <a:lnTo>
                      <a:pt x="8418" y="5680"/>
                    </a:lnTo>
                    <a:lnTo>
                      <a:pt x="8418" y="5680"/>
                    </a:lnTo>
                    <a:lnTo>
                      <a:pt x="8728" y="2346"/>
                    </a:lnTo>
                    <a:close/>
                    <a:moveTo>
                      <a:pt x="7942" y="2346"/>
                    </a:moveTo>
                    <a:lnTo>
                      <a:pt x="7621" y="5763"/>
                    </a:lnTo>
                    <a:lnTo>
                      <a:pt x="5989" y="5906"/>
                    </a:lnTo>
                    <a:lnTo>
                      <a:pt x="5989" y="2346"/>
                    </a:lnTo>
                    <a:close/>
                    <a:moveTo>
                      <a:pt x="5215" y="2370"/>
                    </a:moveTo>
                    <a:lnTo>
                      <a:pt x="5215" y="5978"/>
                    </a:lnTo>
                    <a:lnTo>
                      <a:pt x="3596" y="6132"/>
                    </a:lnTo>
                    <a:lnTo>
                      <a:pt x="3286" y="2370"/>
                    </a:lnTo>
                    <a:close/>
                    <a:moveTo>
                      <a:pt x="2477" y="2346"/>
                    </a:moveTo>
                    <a:lnTo>
                      <a:pt x="2810" y="6192"/>
                    </a:lnTo>
                    <a:lnTo>
                      <a:pt x="1977" y="6275"/>
                    </a:lnTo>
                    <a:lnTo>
                      <a:pt x="1822" y="6275"/>
                    </a:lnTo>
                    <a:lnTo>
                      <a:pt x="1631" y="6156"/>
                    </a:lnTo>
                    <a:lnTo>
                      <a:pt x="1560" y="6025"/>
                    </a:lnTo>
                    <a:lnTo>
                      <a:pt x="1548" y="5954"/>
                    </a:lnTo>
                    <a:lnTo>
                      <a:pt x="1084" y="2346"/>
                    </a:lnTo>
                    <a:close/>
                    <a:moveTo>
                      <a:pt x="0" y="0"/>
                    </a:moveTo>
                    <a:lnTo>
                      <a:pt x="310" y="2346"/>
                    </a:lnTo>
                    <a:lnTo>
                      <a:pt x="798" y="6073"/>
                    </a:lnTo>
                    <a:lnTo>
                      <a:pt x="846" y="6287"/>
                    </a:lnTo>
                    <a:lnTo>
                      <a:pt x="1048" y="6644"/>
                    </a:lnTo>
                    <a:lnTo>
                      <a:pt x="1358" y="6906"/>
                    </a:lnTo>
                    <a:lnTo>
                      <a:pt x="1750" y="7049"/>
                    </a:lnTo>
                    <a:lnTo>
                      <a:pt x="1977" y="7073"/>
                    </a:lnTo>
                    <a:lnTo>
                      <a:pt x="2084" y="7073"/>
                    </a:lnTo>
                    <a:lnTo>
                      <a:pt x="5632" y="6740"/>
                    </a:lnTo>
                    <a:lnTo>
                      <a:pt x="9418" y="6394"/>
                    </a:lnTo>
                    <a:lnTo>
                      <a:pt x="9609" y="6371"/>
                    </a:lnTo>
                    <a:lnTo>
                      <a:pt x="9966" y="6216"/>
                    </a:lnTo>
                    <a:lnTo>
                      <a:pt x="10240" y="5954"/>
                    </a:lnTo>
                    <a:lnTo>
                      <a:pt x="10431" y="5597"/>
                    </a:lnTo>
                    <a:lnTo>
                      <a:pt x="10478" y="5406"/>
                    </a:lnTo>
                    <a:lnTo>
                      <a:pt x="10954" y="2025"/>
                    </a:lnTo>
                    <a:lnTo>
                      <a:pt x="10954" y="1965"/>
                    </a:lnTo>
                    <a:lnTo>
                      <a:pt x="11157" y="465"/>
                    </a:lnTo>
                    <a:lnTo>
                      <a:pt x="11133" y="274"/>
                    </a:lnTo>
                    <a:lnTo>
                      <a:pt x="11038" y="131"/>
                    </a:lnTo>
                    <a:lnTo>
                      <a:pt x="10978" y="72"/>
                    </a:lnTo>
                    <a:lnTo>
                      <a:pt x="10823" y="0"/>
                    </a:lnTo>
                    <a:close/>
                  </a:path>
                </a:pathLst>
              </a:custGeom>
              <a:solidFill>
                <a:srgbClr val="18A7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246;p36">
                <a:extLst>
                  <a:ext uri="{FF2B5EF4-FFF2-40B4-BE49-F238E27FC236}">
                    <a16:creationId xmlns:a16="http://schemas.microsoft.com/office/drawing/2014/main" id="{5A046156-99A2-9CB7-ECE0-1286A85B7632}"/>
                  </a:ext>
                </a:extLst>
              </p:cNvPr>
              <p:cNvSpPr/>
              <p:nvPr/>
            </p:nvSpPr>
            <p:spPr>
              <a:xfrm>
                <a:off x="3379925" y="4582613"/>
                <a:ext cx="58675" cy="58075"/>
              </a:xfrm>
              <a:custGeom>
                <a:avLst/>
                <a:gdLst/>
                <a:ahLst/>
                <a:cxnLst/>
                <a:rect l="l" t="t" r="r" b="b"/>
                <a:pathLst>
                  <a:path w="2347" h="2323" extrusionOk="0">
                    <a:moveTo>
                      <a:pt x="1168" y="0"/>
                    </a:moveTo>
                    <a:lnTo>
                      <a:pt x="930" y="12"/>
                    </a:lnTo>
                    <a:lnTo>
                      <a:pt x="513" y="191"/>
                    </a:lnTo>
                    <a:lnTo>
                      <a:pt x="191" y="512"/>
                    </a:lnTo>
                    <a:lnTo>
                      <a:pt x="13" y="929"/>
                    </a:lnTo>
                    <a:lnTo>
                      <a:pt x="1" y="1179"/>
                    </a:lnTo>
                    <a:lnTo>
                      <a:pt x="13" y="1405"/>
                    </a:lnTo>
                    <a:lnTo>
                      <a:pt x="191" y="1822"/>
                    </a:lnTo>
                    <a:lnTo>
                      <a:pt x="501" y="2132"/>
                    </a:lnTo>
                    <a:lnTo>
                      <a:pt x="930" y="2298"/>
                    </a:lnTo>
                    <a:lnTo>
                      <a:pt x="1168" y="2322"/>
                    </a:lnTo>
                    <a:lnTo>
                      <a:pt x="1406" y="2298"/>
                    </a:lnTo>
                    <a:lnTo>
                      <a:pt x="1823" y="2132"/>
                    </a:lnTo>
                    <a:lnTo>
                      <a:pt x="2144" y="1834"/>
                    </a:lnTo>
                    <a:lnTo>
                      <a:pt x="2335" y="1417"/>
                    </a:lnTo>
                    <a:lnTo>
                      <a:pt x="2346" y="1179"/>
                    </a:lnTo>
                    <a:lnTo>
                      <a:pt x="2335" y="941"/>
                    </a:lnTo>
                    <a:lnTo>
                      <a:pt x="2156" y="512"/>
                    </a:lnTo>
                    <a:lnTo>
                      <a:pt x="1834" y="191"/>
                    </a:lnTo>
                    <a:lnTo>
                      <a:pt x="1418" y="12"/>
                    </a:lnTo>
                    <a:lnTo>
                      <a:pt x="1168" y="0"/>
                    </a:lnTo>
                    <a:close/>
                  </a:path>
                </a:pathLst>
              </a:custGeom>
              <a:solidFill>
                <a:srgbClr val="18A7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Google Shape;247;p36">
                <a:extLst>
                  <a:ext uri="{FF2B5EF4-FFF2-40B4-BE49-F238E27FC236}">
                    <a16:creationId xmlns:a16="http://schemas.microsoft.com/office/drawing/2014/main" id="{629EE808-0879-B5A1-5CDD-639B7EA98592}"/>
                  </a:ext>
                </a:extLst>
              </p:cNvPr>
              <p:cNvSpPr/>
              <p:nvPr/>
            </p:nvSpPr>
            <p:spPr>
              <a:xfrm>
                <a:off x="3261175" y="4582613"/>
                <a:ext cx="58650" cy="58075"/>
              </a:xfrm>
              <a:custGeom>
                <a:avLst/>
                <a:gdLst/>
                <a:ahLst/>
                <a:cxnLst/>
                <a:rect l="l" t="t" r="r" b="b"/>
                <a:pathLst>
                  <a:path w="2346" h="2323" extrusionOk="0">
                    <a:moveTo>
                      <a:pt x="1179" y="0"/>
                    </a:moveTo>
                    <a:lnTo>
                      <a:pt x="941" y="12"/>
                    </a:lnTo>
                    <a:lnTo>
                      <a:pt x="512" y="191"/>
                    </a:lnTo>
                    <a:lnTo>
                      <a:pt x="191" y="512"/>
                    </a:lnTo>
                    <a:lnTo>
                      <a:pt x="12" y="929"/>
                    </a:lnTo>
                    <a:lnTo>
                      <a:pt x="0" y="1179"/>
                    </a:lnTo>
                    <a:lnTo>
                      <a:pt x="12" y="1405"/>
                    </a:lnTo>
                    <a:lnTo>
                      <a:pt x="191" y="1822"/>
                    </a:lnTo>
                    <a:lnTo>
                      <a:pt x="512" y="2132"/>
                    </a:lnTo>
                    <a:lnTo>
                      <a:pt x="929" y="2298"/>
                    </a:lnTo>
                    <a:lnTo>
                      <a:pt x="1179" y="2322"/>
                    </a:lnTo>
                    <a:lnTo>
                      <a:pt x="1417" y="2298"/>
                    </a:lnTo>
                    <a:lnTo>
                      <a:pt x="1834" y="2132"/>
                    </a:lnTo>
                    <a:lnTo>
                      <a:pt x="2155" y="1834"/>
                    </a:lnTo>
                    <a:lnTo>
                      <a:pt x="2334" y="1417"/>
                    </a:lnTo>
                    <a:lnTo>
                      <a:pt x="2346" y="1179"/>
                    </a:lnTo>
                    <a:lnTo>
                      <a:pt x="2334" y="941"/>
                    </a:lnTo>
                    <a:lnTo>
                      <a:pt x="2155" y="512"/>
                    </a:lnTo>
                    <a:lnTo>
                      <a:pt x="1834" y="191"/>
                    </a:lnTo>
                    <a:lnTo>
                      <a:pt x="1405" y="12"/>
                    </a:lnTo>
                    <a:lnTo>
                      <a:pt x="1179" y="0"/>
                    </a:lnTo>
                    <a:close/>
                  </a:path>
                </a:pathLst>
              </a:custGeom>
              <a:solidFill>
                <a:srgbClr val="18A7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 name="Google Shape;248;p36">
              <a:extLst>
                <a:ext uri="{FF2B5EF4-FFF2-40B4-BE49-F238E27FC236}">
                  <a16:creationId xmlns:a16="http://schemas.microsoft.com/office/drawing/2014/main" id="{E5D636E3-7F5C-02D2-1EE7-22EE96E44F62}"/>
                </a:ext>
              </a:extLst>
            </p:cNvPr>
            <p:cNvGrpSpPr/>
            <p:nvPr/>
          </p:nvGrpSpPr>
          <p:grpSpPr>
            <a:xfrm>
              <a:off x="8686944" y="2390031"/>
              <a:ext cx="335500" cy="335500"/>
              <a:chOff x="3122750" y="2677338"/>
              <a:chExt cx="335500" cy="335500"/>
            </a:xfrm>
          </p:grpSpPr>
          <p:sp>
            <p:nvSpPr>
              <p:cNvPr id="18" name="Google Shape;249;p36">
                <a:extLst>
                  <a:ext uri="{FF2B5EF4-FFF2-40B4-BE49-F238E27FC236}">
                    <a16:creationId xmlns:a16="http://schemas.microsoft.com/office/drawing/2014/main" id="{205167BD-35BC-D74C-E69D-CFCEDE1EFACA}"/>
                  </a:ext>
                </a:extLst>
              </p:cNvPr>
              <p:cNvSpPr/>
              <p:nvPr/>
            </p:nvSpPr>
            <p:spPr>
              <a:xfrm>
                <a:off x="3241225" y="2677338"/>
                <a:ext cx="217025" cy="216750"/>
              </a:xfrm>
              <a:custGeom>
                <a:avLst/>
                <a:gdLst/>
                <a:ahLst/>
                <a:cxnLst/>
                <a:rect l="l" t="t" r="r" b="b"/>
                <a:pathLst>
                  <a:path w="8681" h="8670" extrusionOk="0">
                    <a:moveTo>
                      <a:pt x="4334" y="1"/>
                    </a:moveTo>
                    <a:lnTo>
                      <a:pt x="3882" y="25"/>
                    </a:lnTo>
                    <a:lnTo>
                      <a:pt x="3037" y="191"/>
                    </a:lnTo>
                    <a:lnTo>
                      <a:pt x="2263" y="525"/>
                    </a:lnTo>
                    <a:lnTo>
                      <a:pt x="1572" y="989"/>
                    </a:lnTo>
                    <a:lnTo>
                      <a:pt x="989" y="1573"/>
                    </a:lnTo>
                    <a:lnTo>
                      <a:pt x="512" y="2263"/>
                    </a:lnTo>
                    <a:lnTo>
                      <a:pt x="191" y="3037"/>
                    </a:lnTo>
                    <a:lnTo>
                      <a:pt x="12" y="3894"/>
                    </a:lnTo>
                    <a:lnTo>
                      <a:pt x="0" y="4335"/>
                    </a:lnTo>
                    <a:lnTo>
                      <a:pt x="12" y="4776"/>
                    </a:lnTo>
                    <a:lnTo>
                      <a:pt x="191" y="5621"/>
                    </a:lnTo>
                    <a:lnTo>
                      <a:pt x="512" y="6395"/>
                    </a:lnTo>
                    <a:lnTo>
                      <a:pt x="977" y="7085"/>
                    </a:lnTo>
                    <a:lnTo>
                      <a:pt x="1572" y="7681"/>
                    </a:lnTo>
                    <a:lnTo>
                      <a:pt x="2263" y="8145"/>
                    </a:lnTo>
                    <a:lnTo>
                      <a:pt x="3037" y="8479"/>
                    </a:lnTo>
                    <a:lnTo>
                      <a:pt x="3882" y="8645"/>
                    </a:lnTo>
                    <a:lnTo>
                      <a:pt x="4334" y="8669"/>
                    </a:lnTo>
                    <a:lnTo>
                      <a:pt x="4775" y="8645"/>
                    </a:lnTo>
                    <a:lnTo>
                      <a:pt x="5620" y="8479"/>
                    </a:lnTo>
                    <a:lnTo>
                      <a:pt x="6394" y="8145"/>
                    </a:lnTo>
                    <a:lnTo>
                      <a:pt x="7085" y="7681"/>
                    </a:lnTo>
                    <a:lnTo>
                      <a:pt x="7680" y="7097"/>
                    </a:lnTo>
                    <a:lnTo>
                      <a:pt x="8156" y="6407"/>
                    </a:lnTo>
                    <a:lnTo>
                      <a:pt x="8490" y="5633"/>
                    </a:lnTo>
                    <a:lnTo>
                      <a:pt x="8657" y="4776"/>
                    </a:lnTo>
                    <a:lnTo>
                      <a:pt x="8680" y="4335"/>
                    </a:lnTo>
                    <a:lnTo>
                      <a:pt x="8657" y="3894"/>
                    </a:lnTo>
                    <a:lnTo>
                      <a:pt x="8490" y="3037"/>
                    </a:lnTo>
                    <a:lnTo>
                      <a:pt x="8156" y="2263"/>
                    </a:lnTo>
                    <a:lnTo>
                      <a:pt x="7680" y="1573"/>
                    </a:lnTo>
                    <a:lnTo>
                      <a:pt x="7085" y="989"/>
                    </a:lnTo>
                    <a:lnTo>
                      <a:pt x="6394" y="525"/>
                    </a:lnTo>
                    <a:lnTo>
                      <a:pt x="5620" y="191"/>
                    </a:lnTo>
                    <a:lnTo>
                      <a:pt x="4775" y="25"/>
                    </a:lnTo>
                    <a:lnTo>
                      <a:pt x="4334" y="1"/>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Google Shape;250;p36">
                <a:extLst>
                  <a:ext uri="{FF2B5EF4-FFF2-40B4-BE49-F238E27FC236}">
                    <a16:creationId xmlns:a16="http://schemas.microsoft.com/office/drawing/2014/main" id="{B4C8575E-55C9-F2A0-94A3-4C1110825006}"/>
                  </a:ext>
                </a:extLst>
              </p:cNvPr>
              <p:cNvSpPr/>
              <p:nvPr/>
            </p:nvSpPr>
            <p:spPr>
              <a:xfrm>
                <a:off x="3260875" y="2696688"/>
                <a:ext cx="177425" cy="177150"/>
              </a:xfrm>
              <a:custGeom>
                <a:avLst/>
                <a:gdLst/>
                <a:ahLst/>
                <a:cxnLst/>
                <a:rect l="l" t="t" r="r" b="b"/>
                <a:pathLst>
                  <a:path w="7097" h="7086" extrusionOk="0">
                    <a:moveTo>
                      <a:pt x="3548" y="1"/>
                    </a:moveTo>
                    <a:lnTo>
                      <a:pt x="3179" y="13"/>
                    </a:lnTo>
                    <a:lnTo>
                      <a:pt x="2489" y="156"/>
                    </a:lnTo>
                    <a:lnTo>
                      <a:pt x="1858" y="430"/>
                    </a:lnTo>
                    <a:lnTo>
                      <a:pt x="1286" y="811"/>
                    </a:lnTo>
                    <a:lnTo>
                      <a:pt x="810" y="1287"/>
                    </a:lnTo>
                    <a:lnTo>
                      <a:pt x="429" y="1858"/>
                    </a:lnTo>
                    <a:lnTo>
                      <a:pt x="155" y="2489"/>
                    </a:lnTo>
                    <a:lnTo>
                      <a:pt x="12" y="3180"/>
                    </a:lnTo>
                    <a:lnTo>
                      <a:pt x="0" y="3549"/>
                    </a:lnTo>
                    <a:lnTo>
                      <a:pt x="12" y="3906"/>
                    </a:lnTo>
                    <a:lnTo>
                      <a:pt x="155" y="4597"/>
                    </a:lnTo>
                    <a:lnTo>
                      <a:pt x="429" y="5240"/>
                    </a:lnTo>
                    <a:lnTo>
                      <a:pt x="810" y="5799"/>
                    </a:lnTo>
                    <a:lnTo>
                      <a:pt x="1286" y="6276"/>
                    </a:lnTo>
                    <a:lnTo>
                      <a:pt x="1858" y="6669"/>
                    </a:lnTo>
                    <a:lnTo>
                      <a:pt x="2489" y="6931"/>
                    </a:lnTo>
                    <a:lnTo>
                      <a:pt x="3179" y="7073"/>
                    </a:lnTo>
                    <a:lnTo>
                      <a:pt x="3548" y="7085"/>
                    </a:lnTo>
                    <a:lnTo>
                      <a:pt x="3906" y="7073"/>
                    </a:lnTo>
                    <a:lnTo>
                      <a:pt x="4596" y="6931"/>
                    </a:lnTo>
                    <a:lnTo>
                      <a:pt x="5239" y="6669"/>
                    </a:lnTo>
                    <a:lnTo>
                      <a:pt x="5799" y="6276"/>
                    </a:lnTo>
                    <a:lnTo>
                      <a:pt x="6287" y="5799"/>
                    </a:lnTo>
                    <a:lnTo>
                      <a:pt x="6668" y="5240"/>
                    </a:lnTo>
                    <a:lnTo>
                      <a:pt x="6942" y="4597"/>
                    </a:lnTo>
                    <a:lnTo>
                      <a:pt x="7085" y="3906"/>
                    </a:lnTo>
                    <a:lnTo>
                      <a:pt x="7097" y="3549"/>
                    </a:lnTo>
                    <a:lnTo>
                      <a:pt x="7085" y="3180"/>
                    </a:lnTo>
                    <a:lnTo>
                      <a:pt x="6942" y="2489"/>
                    </a:lnTo>
                    <a:lnTo>
                      <a:pt x="6668" y="1858"/>
                    </a:lnTo>
                    <a:lnTo>
                      <a:pt x="6287" y="1287"/>
                    </a:lnTo>
                    <a:lnTo>
                      <a:pt x="5799" y="811"/>
                    </a:lnTo>
                    <a:lnTo>
                      <a:pt x="5239" y="430"/>
                    </a:lnTo>
                    <a:lnTo>
                      <a:pt x="4596" y="156"/>
                    </a:lnTo>
                    <a:lnTo>
                      <a:pt x="3906" y="13"/>
                    </a:lnTo>
                    <a:lnTo>
                      <a:pt x="3548" y="1"/>
                    </a:lnTo>
                    <a:close/>
                  </a:path>
                </a:pathLst>
              </a:custGeom>
              <a:solidFill>
                <a:srgbClr val="FEA8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Google Shape;251;p36">
                <a:extLst>
                  <a:ext uri="{FF2B5EF4-FFF2-40B4-BE49-F238E27FC236}">
                    <a16:creationId xmlns:a16="http://schemas.microsoft.com/office/drawing/2014/main" id="{AB8753CA-43ED-BCE9-C577-17994B22DCFA}"/>
                  </a:ext>
                </a:extLst>
              </p:cNvPr>
              <p:cNvSpPr/>
              <p:nvPr/>
            </p:nvSpPr>
            <p:spPr>
              <a:xfrm>
                <a:off x="3319500" y="2716638"/>
                <a:ext cx="59275" cy="137250"/>
              </a:xfrm>
              <a:custGeom>
                <a:avLst/>
                <a:gdLst/>
                <a:ahLst/>
                <a:cxnLst/>
                <a:rect l="l" t="t" r="r" b="b"/>
                <a:pathLst>
                  <a:path w="2371" h="5490" extrusionOk="0">
                    <a:moveTo>
                      <a:pt x="1120" y="1"/>
                    </a:moveTo>
                    <a:lnTo>
                      <a:pt x="977" y="60"/>
                    </a:lnTo>
                    <a:lnTo>
                      <a:pt x="882" y="155"/>
                    </a:lnTo>
                    <a:lnTo>
                      <a:pt x="810" y="298"/>
                    </a:lnTo>
                    <a:lnTo>
                      <a:pt x="810" y="382"/>
                    </a:lnTo>
                    <a:lnTo>
                      <a:pt x="810" y="858"/>
                    </a:lnTo>
                    <a:lnTo>
                      <a:pt x="787" y="858"/>
                    </a:lnTo>
                    <a:lnTo>
                      <a:pt x="751" y="870"/>
                    </a:lnTo>
                    <a:lnTo>
                      <a:pt x="584" y="953"/>
                    </a:lnTo>
                    <a:lnTo>
                      <a:pt x="322" y="1167"/>
                    </a:lnTo>
                    <a:lnTo>
                      <a:pt x="132" y="1453"/>
                    </a:lnTo>
                    <a:lnTo>
                      <a:pt x="25" y="1787"/>
                    </a:lnTo>
                    <a:lnTo>
                      <a:pt x="25" y="1965"/>
                    </a:lnTo>
                    <a:lnTo>
                      <a:pt x="37" y="2203"/>
                    </a:lnTo>
                    <a:lnTo>
                      <a:pt x="215" y="2620"/>
                    </a:lnTo>
                    <a:lnTo>
                      <a:pt x="537" y="2942"/>
                    </a:lnTo>
                    <a:lnTo>
                      <a:pt x="953" y="3120"/>
                    </a:lnTo>
                    <a:lnTo>
                      <a:pt x="1191" y="3132"/>
                    </a:lnTo>
                    <a:lnTo>
                      <a:pt x="1275" y="3144"/>
                    </a:lnTo>
                    <a:lnTo>
                      <a:pt x="1418" y="3192"/>
                    </a:lnTo>
                    <a:lnTo>
                      <a:pt x="1513" y="3299"/>
                    </a:lnTo>
                    <a:lnTo>
                      <a:pt x="1584" y="3442"/>
                    </a:lnTo>
                    <a:lnTo>
                      <a:pt x="1584" y="3525"/>
                    </a:lnTo>
                    <a:lnTo>
                      <a:pt x="1572" y="3644"/>
                    </a:lnTo>
                    <a:lnTo>
                      <a:pt x="1442" y="3835"/>
                    </a:lnTo>
                    <a:lnTo>
                      <a:pt x="1334" y="3894"/>
                    </a:lnTo>
                    <a:lnTo>
                      <a:pt x="1263" y="3918"/>
                    </a:lnTo>
                    <a:lnTo>
                      <a:pt x="1191" y="3930"/>
                    </a:lnTo>
                    <a:lnTo>
                      <a:pt x="1072" y="3906"/>
                    </a:lnTo>
                    <a:lnTo>
                      <a:pt x="810" y="3763"/>
                    </a:lnTo>
                    <a:lnTo>
                      <a:pt x="691" y="3632"/>
                    </a:lnTo>
                    <a:lnTo>
                      <a:pt x="632" y="3573"/>
                    </a:lnTo>
                    <a:lnTo>
                      <a:pt x="501" y="3501"/>
                    </a:lnTo>
                    <a:lnTo>
                      <a:pt x="346" y="3489"/>
                    </a:lnTo>
                    <a:lnTo>
                      <a:pt x="203" y="3537"/>
                    </a:lnTo>
                    <a:lnTo>
                      <a:pt x="144" y="3585"/>
                    </a:lnTo>
                    <a:lnTo>
                      <a:pt x="84" y="3644"/>
                    </a:lnTo>
                    <a:lnTo>
                      <a:pt x="13" y="3775"/>
                    </a:lnTo>
                    <a:lnTo>
                      <a:pt x="1" y="3930"/>
                    </a:lnTo>
                    <a:lnTo>
                      <a:pt x="48" y="4073"/>
                    </a:lnTo>
                    <a:lnTo>
                      <a:pt x="96" y="4132"/>
                    </a:lnTo>
                    <a:lnTo>
                      <a:pt x="263" y="4311"/>
                    </a:lnTo>
                    <a:lnTo>
                      <a:pt x="620" y="4561"/>
                    </a:lnTo>
                    <a:lnTo>
                      <a:pt x="810" y="4644"/>
                    </a:lnTo>
                    <a:lnTo>
                      <a:pt x="810" y="5097"/>
                    </a:lnTo>
                    <a:lnTo>
                      <a:pt x="810" y="5180"/>
                    </a:lnTo>
                    <a:lnTo>
                      <a:pt x="870" y="5311"/>
                    </a:lnTo>
                    <a:lnTo>
                      <a:pt x="977" y="5418"/>
                    </a:lnTo>
                    <a:lnTo>
                      <a:pt x="1120" y="5478"/>
                    </a:lnTo>
                    <a:lnTo>
                      <a:pt x="1191" y="5490"/>
                    </a:lnTo>
                    <a:lnTo>
                      <a:pt x="1275" y="5478"/>
                    </a:lnTo>
                    <a:lnTo>
                      <a:pt x="1418" y="5430"/>
                    </a:lnTo>
                    <a:lnTo>
                      <a:pt x="1513" y="5323"/>
                    </a:lnTo>
                    <a:lnTo>
                      <a:pt x="1584" y="5180"/>
                    </a:lnTo>
                    <a:lnTo>
                      <a:pt x="1584" y="5097"/>
                    </a:lnTo>
                    <a:lnTo>
                      <a:pt x="1584" y="4644"/>
                    </a:lnTo>
                    <a:lnTo>
                      <a:pt x="1596" y="4644"/>
                    </a:lnTo>
                    <a:lnTo>
                      <a:pt x="1763" y="4573"/>
                    </a:lnTo>
                    <a:lnTo>
                      <a:pt x="2049" y="4347"/>
                    </a:lnTo>
                    <a:lnTo>
                      <a:pt x="2251" y="4061"/>
                    </a:lnTo>
                    <a:lnTo>
                      <a:pt x="2358" y="3716"/>
                    </a:lnTo>
                    <a:lnTo>
                      <a:pt x="2370" y="3537"/>
                    </a:lnTo>
                    <a:lnTo>
                      <a:pt x="2358" y="3299"/>
                    </a:lnTo>
                    <a:lnTo>
                      <a:pt x="2180" y="2870"/>
                    </a:lnTo>
                    <a:lnTo>
                      <a:pt x="1846" y="2549"/>
                    </a:lnTo>
                    <a:lnTo>
                      <a:pt x="1430" y="2370"/>
                    </a:lnTo>
                    <a:lnTo>
                      <a:pt x="1180" y="2346"/>
                    </a:lnTo>
                    <a:lnTo>
                      <a:pt x="1108" y="2346"/>
                    </a:lnTo>
                    <a:lnTo>
                      <a:pt x="965" y="2287"/>
                    </a:lnTo>
                    <a:lnTo>
                      <a:pt x="858" y="2180"/>
                    </a:lnTo>
                    <a:lnTo>
                      <a:pt x="799" y="2037"/>
                    </a:lnTo>
                    <a:lnTo>
                      <a:pt x="799" y="1965"/>
                    </a:lnTo>
                    <a:lnTo>
                      <a:pt x="810" y="1846"/>
                    </a:lnTo>
                    <a:lnTo>
                      <a:pt x="930" y="1656"/>
                    </a:lnTo>
                    <a:lnTo>
                      <a:pt x="1037" y="1608"/>
                    </a:lnTo>
                    <a:lnTo>
                      <a:pt x="1096" y="1584"/>
                    </a:lnTo>
                    <a:lnTo>
                      <a:pt x="1180" y="1572"/>
                    </a:lnTo>
                    <a:lnTo>
                      <a:pt x="1299" y="1584"/>
                    </a:lnTo>
                    <a:lnTo>
                      <a:pt x="1513" y="1691"/>
                    </a:lnTo>
                    <a:lnTo>
                      <a:pt x="1620" y="1787"/>
                    </a:lnTo>
                    <a:lnTo>
                      <a:pt x="1680" y="1834"/>
                    </a:lnTo>
                    <a:lnTo>
                      <a:pt x="1823" y="1882"/>
                    </a:lnTo>
                    <a:lnTo>
                      <a:pt x="1977" y="1882"/>
                    </a:lnTo>
                    <a:lnTo>
                      <a:pt x="2120" y="1822"/>
                    </a:lnTo>
                    <a:lnTo>
                      <a:pt x="2180" y="1763"/>
                    </a:lnTo>
                    <a:lnTo>
                      <a:pt x="2227" y="1703"/>
                    </a:lnTo>
                    <a:lnTo>
                      <a:pt x="2287" y="1549"/>
                    </a:lnTo>
                    <a:lnTo>
                      <a:pt x="2287" y="1406"/>
                    </a:lnTo>
                    <a:lnTo>
                      <a:pt x="2215" y="1263"/>
                    </a:lnTo>
                    <a:lnTo>
                      <a:pt x="2168" y="1203"/>
                    </a:lnTo>
                    <a:lnTo>
                      <a:pt x="2025" y="1084"/>
                    </a:lnTo>
                    <a:lnTo>
                      <a:pt x="1739" y="917"/>
                    </a:lnTo>
                    <a:lnTo>
                      <a:pt x="1584" y="858"/>
                    </a:lnTo>
                    <a:lnTo>
                      <a:pt x="1584" y="382"/>
                    </a:lnTo>
                    <a:lnTo>
                      <a:pt x="1584" y="310"/>
                    </a:lnTo>
                    <a:lnTo>
                      <a:pt x="1513" y="167"/>
                    </a:lnTo>
                    <a:lnTo>
                      <a:pt x="1418" y="60"/>
                    </a:lnTo>
                    <a:lnTo>
                      <a:pt x="1275" y="1"/>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Google Shape;252;p36">
                <a:extLst>
                  <a:ext uri="{FF2B5EF4-FFF2-40B4-BE49-F238E27FC236}">
                    <a16:creationId xmlns:a16="http://schemas.microsoft.com/office/drawing/2014/main" id="{9A163542-5435-A70A-3645-2165C045E19E}"/>
                  </a:ext>
                </a:extLst>
              </p:cNvPr>
              <p:cNvSpPr/>
              <p:nvPr/>
            </p:nvSpPr>
            <p:spPr>
              <a:xfrm>
                <a:off x="3170075" y="2871138"/>
                <a:ext cx="287875" cy="141400"/>
              </a:xfrm>
              <a:custGeom>
                <a:avLst/>
                <a:gdLst/>
                <a:ahLst/>
                <a:cxnLst/>
                <a:rect l="l" t="t" r="r" b="b"/>
                <a:pathLst>
                  <a:path w="11515" h="5656" extrusionOk="0">
                    <a:moveTo>
                      <a:pt x="3001" y="0"/>
                    </a:moveTo>
                    <a:lnTo>
                      <a:pt x="2299" y="48"/>
                    </a:lnTo>
                    <a:lnTo>
                      <a:pt x="1620" y="274"/>
                    </a:lnTo>
                    <a:lnTo>
                      <a:pt x="1001" y="691"/>
                    </a:lnTo>
                    <a:lnTo>
                      <a:pt x="489" y="1274"/>
                    </a:lnTo>
                    <a:lnTo>
                      <a:pt x="203" y="1846"/>
                    </a:lnTo>
                    <a:lnTo>
                      <a:pt x="48" y="2274"/>
                    </a:lnTo>
                    <a:lnTo>
                      <a:pt x="1" y="2501"/>
                    </a:lnTo>
                    <a:lnTo>
                      <a:pt x="96" y="4930"/>
                    </a:lnTo>
                    <a:lnTo>
                      <a:pt x="513" y="5108"/>
                    </a:lnTo>
                    <a:lnTo>
                      <a:pt x="1394" y="5382"/>
                    </a:lnTo>
                    <a:lnTo>
                      <a:pt x="2287" y="5561"/>
                    </a:lnTo>
                    <a:lnTo>
                      <a:pt x="3192" y="5656"/>
                    </a:lnTo>
                    <a:lnTo>
                      <a:pt x="7157" y="5656"/>
                    </a:lnTo>
                    <a:lnTo>
                      <a:pt x="7478" y="5644"/>
                    </a:lnTo>
                    <a:lnTo>
                      <a:pt x="8097" y="5501"/>
                    </a:lnTo>
                    <a:lnTo>
                      <a:pt x="8669" y="5215"/>
                    </a:lnTo>
                    <a:lnTo>
                      <a:pt x="9157" y="4811"/>
                    </a:lnTo>
                    <a:lnTo>
                      <a:pt x="9359" y="4561"/>
                    </a:lnTo>
                    <a:lnTo>
                      <a:pt x="11288" y="2048"/>
                    </a:lnTo>
                    <a:lnTo>
                      <a:pt x="11372" y="1905"/>
                    </a:lnTo>
                    <a:lnTo>
                      <a:pt x="11491" y="1596"/>
                    </a:lnTo>
                    <a:lnTo>
                      <a:pt x="11514" y="1286"/>
                    </a:lnTo>
                    <a:lnTo>
                      <a:pt x="11467" y="1000"/>
                    </a:lnTo>
                    <a:lnTo>
                      <a:pt x="11407" y="881"/>
                    </a:lnTo>
                    <a:lnTo>
                      <a:pt x="11324" y="786"/>
                    </a:lnTo>
                    <a:lnTo>
                      <a:pt x="11229" y="691"/>
                    </a:lnTo>
                    <a:lnTo>
                      <a:pt x="11110" y="607"/>
                    </a:lnTo>
                    <a:lnTo>
                      <a:pt x="10836" y="512"/>
                    </a:lnTo>
                    <a:lnTo>
                      <a:pt x="10550" y="536"/>
                    </a:lnTo>
                    <a:lnTo>
                      <a:pt x="10276" y="655"/>
                    </a:lnTo>
                    <a:lnTo>
                      <a:pt x="10169" y="762"/>
                    </a:lnTo>
                    <a:lnTo>
                      <a:pt x="8347" y="2822"/>
                    </a:lnTo>
                    <a:lnTo>
                      <a:pt x="8157" y="3013"/>
                    </a:lnTo>
                    <a:lnTo>
                      <a:pt x="7823" y="3203"/>
                    </a:lnTo>
                    <a:lnTo>
                      <a:pt x="7573" y="3263"/>
                    </a:lnTo>
                    <a:lnTo>
                      <a:pt x="4299" y="3263"/>
                    </a:lnTo>
                    <a:lnTo>
                      <a:pt x="4156" y="3203"/>
                    </a:lnTo>
                    <a:lnTo>
                      <a:pt x="4061" y="3096"/>
                    </a:lnTo>
                    <a:lnTo>
                      <a:pt x="3989" y="2965"/>
                    </a:lnTo>
                    <a:lnTo>
                      <a:pt x="3989" y="2882"/>
                    </a:lnTo>
                    <a:lnTo>
                      <a:pt x="3989" y="2798"/>
                    </a:lnTo>
                    <a:lnTo>
                      <a:pt x="4049" y="2667"/>
                    </a:lnTo>
                    <a:lnTo>
                      <a:pt x="4156" y="2560"/>
                    </a:lnTo>
                    <a:lnTo>
                      <a:pt x="4299" y="2501"/>
                    </a:lnTo>
                    <a:lnTo>
                      <a:pt x="4382" y="2489"/>
                    </a:lnTo>
                    <a:lnTo>
                      <a:pt x="6859" y="2489"/>
                    </a:lnTo>
                    <a:lnTo>
                      <a:pt x="7049" y="2441"/>
                    </a:lnTo>
                    <a:lnTo>
                      <a:pt x="7145" y="2393"/>
                    </a:lnTo>
                    <a:lnTo>
                      <a:pt x="7299" y="2274"/>
                    </a:lnTo>
                    <a:lnTo>
                      <a:pt x="7466" y="2024"/>
                    </a:lnTo>
                    <a:lnTo>
                      <a:pt x="7526" y="1822"/>
                    </a:lnTo>
                    <a:lnTo>
                      <a:pt x="7538" y="1715"/>
                    </a:lnTo>
                    <a:lnTo>
                      <a:pt x="7538" y="1703"/>
                    </a:lnTo>
                    <a:lnTo>
                      <a:pt x="7526" y="1596"/>
                    </a:lnTo>
                    <a:lnTo>
                      <a:pt x="7466" y="1393"/>
                    </a:lnTo>
                    <a:lnTo>
                      <a:pt x="7299" y="1143"/>
                    </a:lnTo>
                    <a:lnTo>
                      <a:pt x="7145" y="1036"/>
                    </a:lnTo>
                    <a:lnTo>
                      <a:pt x="6966" y="953"/>
                    </a:lnTo>
                    <a:lnTo>
                      <a:pt x="6764" y="929"/>
                    </a:lnTo>
                    <a:lnTo>
                      <a:pt x="5263" y="929"/>
                    </a:lnTo>
                    <a:lnTo>
                      <a:pt x="5180" y="917"/>
                    </a:lnTo>
                    <a:lnTo>
                      <a:pt x="5049" y="893"/>
                    </a:lnTo>
                    <a:lnTo>
                      <a:pt x="4775" y="774"/>
                    </a:lnTo>
                    <a:lnTo>
                      <a:pt x="4644" y="679"/>
                    </a:lnTo>
                    <a:lnTo>
                      <a:pt x="4358" y="441"/>
                    </a:lnTo>
                    <a:lnTo>
                      <a:pt x="3704" y="131"/>
                    </a:lnTo>
                    <a:lnTo>
                      <a:pt x="3001" y="0"/>
                    </a:lnTo>
                    <a:close/>
                  </a:path>
                </a:pathLst>
              </a:custGeom>
              <a:solidFill>
                <a:srgbClr val="FEC4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Google Shape;253;p36">
                <a:extLst>
                  <a:ext uri="{FF2B5EF4-FFF2-40B4-BE49-F238E27FC236}">
                    <a16:creationId xmlns:a16="http://schemas.microsoft.com/office/drawing/2014/main" id="{301D3C68-6013-324A-B5F1-0E111B35BF42}"/>
                  </a:ext>
                </a:extLst>
              </p:cNvPr>
              <p:cNvSpPr/>
              <p:nvPr/>
            </p:nvSpPr>
            <p:spPr>
              <a:xfrm>
                <a:off x="3122750" y="2875288"/>
                <a:ext cx="78900" cy="137550"/>
              </a:xfrm>
              <a:custGeom>
                <a:avLst/>
                <a:gdLst/>
                <a:ahLst/>
                <a:cxnLst/>
                <a:rect l="l" t="t" r="r" b="b"/>
                <a:pathLst>
                  <a:path w="3156" h="5502" extrusionOk="0">
                    <a:moveTo>
                      <a:pt x="393" y="1"/>
                    </a:moveTo>
                    <a:lnTo>
                      <a:pt x="310" y="13"/>
                    </a:lnTo>
                    <a:lnTo>
                      <a:pt x="167" y="72"/>
                    </a:lnTo>
                    <a:lnTo>
                      <a:pt x="60" y="180"/>
                    </a:lnTo>
                    <a:lnTo>
                      <a:pt x="12" y="311"/>
                    </a:lnTo>
                    <a:lnTo>
                      <a:pt x="0" y="394"/>
                    </a:lnTo>
                    <a:lnTo>
                      <a:pt x="0" y="5109"/>
                    </a:lnTo>
                    <a:lnTo>
                      <a:pt x="12" y="5192"/>
                    </a:lnTo>
                    <a:lnTo>
                      <a:pt x="72" y="5335"/>
                    </a:lnTo>
                    <a:lnTo>
                      <a:pt x="179" y="5430"/>
                    </a:lnTo>
                    <a:lnTo>
                      <a:pt x="310" y="5490"/>
                    </a:lnTo>
                    <a:lnTo>
                      <a:pt x="393" y="5502"/>
                    </a:lnTo>
                    <a:lnTo>
                      <a:pt x="1989" y="5502"/>
                    </a:lnTo>
                    <a:lnTo>
                      <a:pt x="2227" y="5478"/>
                    </a:lnTo>
                    <a:lnTo>
                      <a:pt x="2644" y="5299"/>
                    </a:lnTo>
                    <a:lnTo>
                      <a:pt x="2965" y="4978"/>
                    </a:lnTo>
                    <a:lnTo>
                      <a:pt x="3144" y="4561"/>
                    </a:lnTo>
                    <a:lnTo>
                      <a:pt x="3156" y="4323"/>
                    </a:lnTo>
                    <a:lnTo>
                      <a:pt x="3156" y="1180"/>
                    </a:lnTo>
                    <a:lnTo>
                      <a:pt x="3144" y="942"/>
                    </a:lnTo>
                    <a:lnTo>
                      <a:pt x="2965" y="513"/>
                    </a:lnTo>
                    <a:lnTo>
                      <a:pt x="2644" y="203"/>
                    </a:lnTo>
                    <a:lnTo>
                      <a:pt x="2215" y="25"/>
                    </a:lnTo>
                    <a:lnTo>
                      <a:pt x="1989" y="1"/>
                    </a:lnTo>
                    <a:close/>
                  </a:path>
                </a:pathLst>
              </a:custGeom>
              <a:solidFill>
                <a:srgbClr val="17AC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 name="Google Shape;254;p36">
              <a:extLst>
                <a:ext uri="{FF2B5EF4-FFF2-40B4-BE49-F238E27FC236}">
                  <a16:creationId xmlns:a16="http://schemas.microsoft.com/office/drawing/2014/main" id="{F292A818-3E2F-B9FC-01E9-ECC000DC21AF}"/>
                </a:ext>
              </a:extLst>
            </p:cNvPr>
            <p:cNvGrpSpPr/>
            <p:nvPr/>
          </p:nvGrpSpPr>
          <p:grpSpPr>
            <a:xfrm>
              <a:off x="8686794" y="1818463"/>
              <a:ext cx="335800" cy="335800"/>
              <a:chOff x="3122600" y="2059113"/>
              <a:chExt cx="335800" cy="335800"/>
            </a:xfrm>
          </p:grpSpPr>
          <p:sp>
            <p:nvSpPr>
              <p:cNvPr id="12" name="Google Shape;255;p36">
                <a:extLst>
                  <a:ext uri="{FF2B5EF4-FFF2-40B4-BE49-F238E27FC236}">
                    <a16:creationId xmlns:a16="http://schemas.microsoft.com/office/drawing/2014/main" id="{00FFD6A6-1B98-06FD-B9A6-073B341CCF90}"/>
                  </a:ext>
                </a:extLst>
              </p:cNvPr>
              <p:cNvSpPr/>
              <p:nvPr/>
            </p:nvSpPr>
            <p:spPr>
              <a:xfrm>
                <a:off x="3359550" y="2118363"/>
                <a:ext cx="98850" cy="98250"/>
              </a:xfrm>
              <a:custGeom>
                <a:avLst/>
                <a:gdLst/>
                <a:ahLst/>
                <a:cxnLst/>
                <a:rect l="l" t="t" r="r" b="b"/>
                <a:pathLst>
                  <a:path w="3954" h="3930" extrusionOk="0">
                    <a:moveTo>
                      <a:pt x="1870" y="0"/>
                    </a:moveTo>
                    <a:lnTo>
                      <a:pt x="1691" y="107"/>
                    </a:lnTo>
                    <a:lnTo>
                      <a:pt x="1631" y="191"/>
                    </a:lnTo>
                    <a:lnTo>
                      <a:pt x="1167" y="1131"/>
                    </a:lnTo>
                    <a:lnTo>
                      <a:pt x="226" y="1596"/>
                    </a:lnTo>
                    <a:lnTo>
                      <a:pt x="131" y="1655"/>
                    </a:lnTo>
                    <a:lnTo>
                      <a:pt x="12" y="1846"/>
                    </a:lnTo>
                    <a:lnTo>
                      <a:pt x="0" y="1953"/>
                    </a:lnTo>
                    <a:lnTo>
                      <a:pt x="12" y="2060"/>
                    </a:lnTo>
                    <a:lnTo>
                      <a:pt x="131" y="2250"/>
                    </a:lnTo>
                    <a:lnTo>
                      <a:pt x="226" y="2310"/>
                    </a:lnTo>
                    <a:lnTo>
                      <a:pt x="1167" y="2774"/>
                    </a:lnTo>
                    <a:lnTo>
                      <a:pt x="1631" y="3703"/>
                    </a:lnTo>
                    <a:lnTo>
                      <a:pt x="1691" y="3798"/>
                    </a:lnTo>
                    <a:lnTo>
                      <a:pt x="1870" y="3917"/>
                    </a:lnTo>
                    <a:lnTo>
                      <a:pt x="1989" y="3929"/>
                    </a:lnTo>
                    <a:lnTo>
                      <a:pt x="2096" y="3917"/>
                    </a:lnTo>
                    <a:lnTo>
                      <a:pt x="2274" y="3798"/>
                    </a:lnTo>
                    <a:lnTo>
                      <a:pt x="2322" y="3703"/>
                    </a:lnTo>
                    <a:lnTo>
                      <a:pt x="2786" y="2774"/>
                    </a:lnTo>
                    <a:lnTo>
                      <a:pt x="3727" y="2310"/>
                    </a:lnTo>
                    <a:lnTo>
                      <a:pt x="3822" y="2239"/>
                    </a:lnTo>
                    <a:lnTo>
                      <a:pt x="3941" y="2060"/>
                    </a:lnTo>
                    <a:lnTo>
                      <a:pt x="3953" y="1953"/>
                    </a:lnTo>
                    <a:lnTo>
                      <a:pt x="3941" y="1834"/>
                    </a:lnTo>
                    <a:lnTo>
                      <a:pt x="3822" y="1643"/>
                    </a:lnTo>
                    <a:lnTo>
                      <a:pt x="3727" y="1596"/>
                    </a:lnTo>
                    <a:lnTo>
                      <a:pt x="2786" y="1131"/>
                    </a:lnTo>
                    <a:lnTo>
                      <a:pt x="2322" y="191"/>
                    </a:lnTo>
                    <a:lnTo>
                      <a:pt x="2263" y="107"/>
                    </a:lnTo>
                    <a:lnTo>
                      <a:pt x="2084" y="0"/>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256;p36">
                <a:extLst>
                  <a:ext uri="{FF2B5EF4-FFF2-40B4-BE49-F238E27FC236}">
                    <a16:creationId xmlns:a16="http://schemas.microsoft.com/office/drawing/2014/main" id="{7D0ED300-85B0-41D2-5878-862CB79DF1F1}"/>
                  </a:ext>
                </a:extLst>
              </p:cNvPr>
              <p:cNvSpPr/>
              <p:nvPr/>
            </p:nvSpPr>
            <p:spPr>
              <a:xfrm>
                <a:off x="3241075" y="2059113"/>
                <a:ext cx="98550" cy="98250"/>
              </a:xfrm>
              <a:custGeom>
                <a:avLst/>
                <a:gdLst/>
                <a:ahLst/>
                <a:cxnLst/>
                <a:rect l="l" t="t" r="r" b="b"/>
                <a:pathLst>
                  <a:path w="3942" h="3930" extrusionOk="0">
                    <a:moveTo>
                      <a:pt x="1858" y="1"/>
                    </a:moveTo>
                    <a:lnTo>
                      <a:pt x="1679" y="108"/>
                    </a:lnTo>
                    <a:lnTo>
                      <a:pt x="1620" y="203"/>
                    </a:lnTo>
                    <a:lnTo>
                      <a:pt x="1155" y="1132"/>
                    </a:lnTo>
                    <a:lnTo>
                      <a:pt x="215" y="1596"/>
                    </a:lnTo>
                    <a:lnTo>
                      <a:pt x="119" y="1656"/>
                    </a:lnTo>
                    <a:lnTo>
                      <a:pt x="0" y="1846"/>
                    </a:lnTo>
                    <a:lnTo>
                      <a:pt x="0" y="1953"/>
                    </a:lnTo>
                    <a:lnTo>
                      <a:pt x="0" y="2060"/>
                    </a:lnTo>
                    <a:lnTo>
                      <a:pt x="119" y="2251"/>
                    </a:lnTo>
                    <a:lnTo>
                      <a:pt x="215" y="2311"/>
                    </a:lnTo>
                    <a:lnTo>
                      <a:pt x="1155" y="2775"/>
                    </a:lnTo>
                    <a:lnTo>
                      <a:pt x="1620" y="3716"/>
                    </a:lnTo>
                    <a:lnTo>
                      <a:pt x="1679" y="3799"/>
                    </a:lnTo>
                    <a:lnTo>
                      <a:pt x="1870" y="3918"/>
                    </a:lnTo>
                    <a:lnTo>
                      <a:pt x="1977" y="3930"/>
                    </a:lnTo>
                    <a:lnTo>
                      <a:pt x="2084" y="3918"/>
                    </a:lnTo>
                    <a:lnTo>
                      <a:pt x="2263" y="3799"/>
                    </a:lnTo>
                    <a:lnTo>
                      <a:pt x="2322" y="3716"/>
                    </a:lnTo>
                    <a:lnTo>
                      <a:pt x="2775" y="2775"/>
                    </a:lnTo>
                    <a:lnTo>
                      <a:pt x="3715" y="2311"/>
                    </a:lnTo>
                    <a:lnTo>
                      <a:pt x="3811" y="2251"/>
                    </a:lnTo>
                    <a:lnTo>
                      <a:pt x="3930" y="2060"/>
                    </a:lnTo>
                    <a:lnTo>
                      <a:pt x="3941" y="1953"/>
                    </a:lnTo>
                    <a:lnTo>
                      <a:pt x="3930" y="1846"/>
                    </a:lnTo>
                    <a:lnTo>
                      <a:pt x="3811" y="1656"/>
                    </a:lnTo>
                    <a:lnTo>
                      <a:pt x="3715" y="1596"/>
                    </a:lnTo>
                    <a:lnTo>
                      <a:pt x="2775" y="1132"/>
                    </a:lnTo>
                    <a:lnTo>
                      <a:pt x="2322" y="203"/>
                    </a:lnTo>
                    <a:lnTo>
                      <a:pt x="2263" y="108"/>
                    </a:lnTo>
                    <a:lnTo>
                      <a:pt x="2072" y="1"/>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Google Shape;257;p36">
                <a:extLst>
                  <a:ext uri="{FF2B5EF4-FFF2-40B4-BE49-F238E27FC236}">
                    <a16:creationId xmlns:a16="http://schemas.microsoft.com/office/drawing/2014/main" id="{4E1CD2C7-3B4E-DDF3-7029-DFB14DB568DF}"/>
                  </a:ext>
                </a:extLst>
              </p:cNvPr>
              <p:cNvSpPr/>
              <p:nvPr/>
            </p:nvSpPr>
            <p:spPr>
              <a:xfrm>
                <a:off x="3122600" y="2118363"/>
                <a:ext cx="98550" cy="98250"/>
              </a:xfrm>
              <a:custGeom>
                <a:avLst/>
                <a:gdLst/>
                <a:ahLst/>
                <a:cxnLst/>
                <a:rect l="l" t="t" r="r" b="b"/>
                <a:pathLst>
                  <a:path w="3942" h="3930" extrusionOk="0">
                    <a:moveTo>
                      <a:pt x="1870" y="0"/>
                    </a:moveTo>
                    <a:lnTo>
                      <a:pt x="1679" y="107"/>
                    </a:lnTo>
                    <a:lnTo>
                      <a:pt x="1620" y="191"/>
                    </a:lnTo>
                    <a:lnTo>
                      <a:pt x="1167" y="1131"/>
                    </a:lnTo>
                    <a:lnTo>
                      <a:pt x="227" y="1596"/>
                    </a:lnTo>
                    <a:lnTo>
                      <a:pt x="131" y="1655"/>
                    </a:lnTo>
                    <a:lnTo>
                      <a:pt x="12" y="1846"/>
                    </a:lnTo>
                    <a:lnTo>
                      <a:pt x="0" y="1953"/>
                    </a:lnTo>
                    <a:lnTo>
                      <a:pt x="12" y="2060"/>
                    </a:lnTo>
                    <a:lnTo>
                      <a:pt x="131" y="2250"/>
                    </a:lnTo>
                    <a:lnTo>
                      <a:pt x="227" y="2310"/>
                    </a:lnTo>
                    <a:lnTo>
                      <a:pt x="1167" y="2774"/>
                    </a:lnTo>
                    <a:lnTo>
                      <a:pt x="1620" y="3703"/>
                    </a:lnTo>
                    <a:lnTo>
                      <a:pt x="1691" y="3798"/>
                    </a:lnTo>
                    <a:lnTo>
                      <a:pt x="1870" y="3917"/>
                    </a:lnTo>
                    <a:lnTo>
                      <a:pt x="1977" y="3929"/>
                    </a:lnTo>
                    <a:lnTo>
                      <a:pt x="2084" y="3917"/>
                    </a:lnTo>
                    <a:lnTo>
                      <a:pt x="2263" y="3798"/>
                    </a:lnTo>
                    <a:lnTo>
                      <a:pt x="2322" y="3703"/>
                    </a:lnTo>
                    <a:lnTo>
                      <a:pt x="2787" y="2774"/>
                    </a:lnTo>
                    <a:lnTo>
                      <a:pt x="3727" y="2310"/>
                    </a:lnTo>
                    <a:lnTo>
                      <a:pt x="3811" y="2239"/>
                    </a:lnTo>
                    <a:lnTo>
                      <a:pt x="3930" y="2060"/>
                    </a:lnTo>
                    <a:lnTo>
                      <a:pt x="3942" y="1953"/>
                    </a:lnTo>
                    <a:lnTo>
                      <a:pt x="3930" y="1834"/>
                    </a:lnTo>
                    <a:lnTo>
                      <a:pt x="3811" y="1643"/>
                    </a:lnTo>
                    <a:lnTo>
                      <a:pt x="3727" y="1596"/>
                    </a:lnTo>
                    <a:lnTo>
                      <a:pt x="2787" y="1131"/>
                    </a:lnTo>
                    <a:lnTo>
                      <a:pt x="2322" y="191"/>
                    </a:lnTo>
                    <a:lnTo>
                      <a:pt x="2263" y="107"/>
                    </a:lnTo>
                    <a:lnTo>
                      <a:pt x="2084" y="0"/>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58;p36">
                <a:extLst>
                  <a:ext uri="{FF2B5EF4-FFF2-40B4-BE49-F238E27FC236}">
                    <a16:creationId xmlns:a16="http://schemas.microsoft.com/office/drawing/2014/main" id="{BAA827A6-53CD-FE80-EEE5-B81E2AC441BA}"/>
                  </a:ext>
                </a:extLst>
              </p:cNvPr>
              <p:cNvSpPr/>
              <p:nvPr/>
            </p:nvSpPr>
            <p:spPr>
              <a:xfrm>
                <a:off x="3143725" y="2296363"/>
                <a:ext cx="148275" cy="98550"/>
              </a:xfrm>
              <a:custGeom>
                <a:avLst/>
                <a:gdLst/>
                <a:ahLst/>
                <a:cxnLst/>
                <a:rect l="l" t="t" r="r" b="b"/>
                <a:pathLst>
                  <a:path w="5931" h="3942" extrusionOk="0">
                    <a:moveTo>
                      <a:pt x="1799" y="0"/>
                    </a:moveTo>
                    <a:lnTo>
                      <a:pt x="1584" y="72"/>
                    </a:lnTo>
                    <a:lnTo>
                      <a:pt x="1394" y="203"/>
                    </a:lnTo>
                    <a:lnTo>
                      <a:pt x="1239" y="381"/>
                    </a:lnTo>
                    <a:lnTo>
                      <a:pt x="1192" y="488"/>
                    </a:lnTo>
                    <a:lnTo>
                      <a:pt x="37" y="3406"/>
                    </a:lnTo>
                    <a:lnTo>
                      <a:pt x="1" y="3501"/>
                    </a:lnTo>
                    <a:lnTo>
                      <a:pt x="25" y="3679"/>
                    </a:lnTo>
                    <a:lnTo>
                      <a:pt x="132" y="3834"/>
                    </a:lnTo>
                    <a:lnTo>
                      <a:pt x="299" y="3929"/>
                    </a:lnTo>
                    <a:lnTo>
                      <a:pt x="394" y="3941"/>
                    </a:lnTo>
                    <a:lnTo>
                      <a:pt x="5526" y="3941"/>
                    </a:lnTo>
                    <a:lnTo>
                      <a:pt x="5633" y="3929"/>
                    </a:lnTo>
                    <a:lnTo>
                      <a:pt x="5799" y="3834"/>
                    </a:lnTo>
                    <a:lnTo>
                      <a:pt x="5907" y="3679"/>
                    </a:lnTo>
                    <a:lnTo>
                      <a:pt x="5930" y="3501"/>
                    </a:lnTo>
                    <a:lnTo>
                      <a:pt x="5895" y="3406"/>
                    </a:lnTo>
                    <a:lnTo>
                      <a:pt x="4740" y="488"/>
                    </a:lnTo>
                    <a:lnTo>
                      <a:pt x="4692" y="381"/>
                    </a:lnTo>
                    <a:lnTo>
                      <a:pt x="4537" y="203"/>
                    </a:lnTo>
                    <a:lnTo>
                      <a:pt x="4347" y="72"/>
                    </a:lnTo>
                    <a:lnTo>
                      <a:pt x="4133" y="0"/>
                    </a:lnTo>
                    <a:close/>
                  </a:path>
                </a:pathLst>
              </a:custGeom>
              <a:solidFill>
                <a:srgbClr val="F39A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259;p36">
                <a:extLst>
                  <a:ext uri="{FF2B5EF4-FFF2-40B4-BE49-F238E27FC236}">
                    <a16:creationId xmlns:a16="http://schemas.microsoft.com/office/drawing/2014/main" id="{794C3949-C930-DF2E-A076-A3926F03684A}"/>
                  </a:ext>
                </a:extLst>
              </p:cNvPr>
              <p:cNvSpPr/>
              <p:nvPr/>
            </p:nvSpPr>
            <p:spPr>
              <a:xfrm>
                <a:off x="3291075" y="2296363"/>
                <a:ext cx="148275" cy="98550"/>
              </a:xfrm>
              <a:custGeom>
                <a:avLst/>
                <a:gdLst/>
                <a:ahLst/>
                <a:cxnLst/>
                <a:rect l="l" t="t" r="r" b="b"/>
                <a:pathLst>
                  <a:path w="5931" h="3942" extrusionOk="0">
                    <a:moveTo>
                      <a:pt x="1799" y="0"/>
                    </a:moveTo>
                    <a:lnTo>
                      <a:pt x="1584" y="72"/>
                    </a:lnTo>
                    <a:lnTo>
                      <a:pt x="1394" y="203"/>
                    </a:lnTo>
                    <a:lnTo>
                      <a:pt x="1239" y="381"/>
                    </a:lnTo>
                    <a:lnTo>
                      <a:pt x="1191" y="488"/>
                    </a:lnTo>
                    <a:lnTo>
                      <a:pt x="36" y="3406"/>
                    </a:lnTo>
                    <a:lnTo>
                      <a:pt x="1" y="3501"/>
                    </a:lnTo>
                    <a:lnTo>
                      <a:pt x="25" y="3679"/>
                    </a:lnTo>
                    <a:lnTo>
                      <a:pt x="132" y="3834"/>
                    </a:lnTo>
                    <a:lnTo>
                      <a:pt x="298" y="3929"/>
                    </a:lnTo>
                    <a:lnTo>
                      <a:pt x="394" y="3941"/>
                    </a:lnTo>
                    <a:lnTo>
                      <a:pt x="5525" y="3941"/>
                    </a:lnTo>
                    <a:lnTo>
                      <a:pt x="5633" y="3929"/>
                    </a:lnTo>
                    <a:lnTo>
                      <a:pt x="5799" y="3834"/>
                    </a:lnTo>
                    <a:lnTo>
                      <a:pt x="5906" y="3679"/>
                    </a:lnTo>
                    <a:lnTo>
                      <a:pt x="5930" y="3501"/>
                    </a:lnTo>
                    <a:lnTo>
                      <a:pt x="5895" y="3406"/>
                    </a:lnTo>
                    <a:lnTo>
                      <a:pt x="4740" y="488"/>
                    </a:lnTo>
                    <a:lnTo>
                      <a:pt x="4692" y="381"/>
                    </a:lnTo>
                    <a:lnTo>
                      <a:pt x="4537" y="203"/>
                    </a:lnTo>
                    <a:lnTo>
                      <a:pt x="4347" y="72"/>
                    </a:lnTo>
                    <a:lnTo>
                      <a:pt x="4132" y="0"/>
                    </a:lnTo>
                    <a:close/>
                  </a:path>
                </a:pathLst>
              </a:custGeom>
              <a:solidFill>
                <a:srgbClr val="F39A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260;p36">
                <a:extLst>
                  <a:ext uri="{FF2B5EF4-FFF2-40B4-BE49-F238E27FC236}">
                    <a16:creationId xmlns:a16="http://schemas.microsoft.com/office/drawing/2014/main" id="{ADEFF62D-A3B3-8A50-2AB3-E95D281307FB}"/>
                  </a:ext>
                </a:extLst>
              </p:cNvPr>
              <p:cNvSpPr/>
              <p:nvPr/>
            </p:nvSpPr>
            <p:spPr>
              <a:xfrm>
                <a:off x="3216375" y="2197538"/>
                <a:ext cx="147950" cy="98250"/>
              </a:xfrm>
              <a:custGeom>
                <a:avLst/>
                <a:gdLst/>
                <a:ahLst/>
                <a:cxnLst/>
                <a:rect l="l" t="t" r="r" b="b"/>
                <a:pathLst>
                  <a:path w="5918" h="3930" extrusionOk="0">
                    <a:moveTo>
                      <a:pt x="1917" y="0"/>
                    </a:moveTo>
                    <a:lnTo>
                      <a:pt x="1798" y="12"/>
                    </a:lnTo>
                    <a:lnTo>
                      <a:pt x="1572" y="84"/>
                    </a:lnTo>
                    <a:lnTo>
                      <a:pt x="1381" y="203"/>
                    </a:lnTo>
                    <a:lnTo>
                      <a:pt x="1238" y="381"/>
                    </a:lnTo>
                    <a:lnTo>
                      <a:pt x="1191" y="500"/>
                    </a:lnTo>
                    <a:lnTo>
                      <a:pt x="36" y="3394"/>
                    </a:lnTo>
                    <a:lnTo>
                      <a:pt x="0" y="3501"/>
                    </a:lnTo>
                    <a:lnTo>
                      <a:pt x="24" y="3691"/>
                    </a:lnTo>
                    <a:lnTo>
                      <a:pt x="131" y="3834"/>
                    </a:lnTo>
                    <a:lnTo>
                      <a:pt x="286" y="3929"/>
                    </a:lnTo>
                    <a:lnTo>
                      <a:pt x="5620" y="3929"/>
                    </a:lnTo>
                    <a:lnTo>
                      <a:pt x="5799" y="3834"/>
                    </a:lnTo>
                    <a:lnTo>
                      <a:pt x="5906" y="3679"/>
                    </a:lnTo>
                    <a:lnTo>
                      <a:pt x="5918" y="3489"/>
                    </a:lnTo>
                    <a:lnTo>
                      <a:pt x="5894" y="3394"/>
                    </a:lnTo>
                    <a:lnTo>
                      <a:pt x="4727" y="500"/>
                    </a:lnTo>
                    <a:lnTo>
                      <a:pt x="4679" y="381"/>
                    </a:lnTo>
                    <a:lnTo>
                      <a:pt x="4537" y="203"/>
                    </a:lnTo>
                    <a:lnTo>
                      <a:pt x="4346" y="84"/>
                    </a:lnTo>
                    <a:lnTo>
                      <a:pt x="4120" y="12"/>
                    </a:lnTo>
                    <a:lnTo>
                      <a:pt x="4001" y="0"/>
                    </a:lnTo>
                    <a:close/>
                  </a:path>
                </a:pathLst>
              </a:custGeom>
              <a:solidFill>
                <a:srgbClr val="F39A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aphicFrame>
          <p:nvGraphicFramePr>
            <p:cNvPr id="9" name="Google Shape;261;p36">
              <a:extLst>
                <a:ext uri="{FF2B5EF4-FFF2-40B4-BE49-F238E27FC236}">
                  <a16:creationId xmlns:a16="http://schemas.microsoft.com/office/drawing/2014/main" id="{738E26F3-459F-ACFA-ACEF-28EFAF5C8BFA}"/>
                </a:ext>
              </a:extLst>
            </p:cNvPr>
            <p:cNvGraphicFramePr/>
            <p:nvPr/>
          </p:nvGraphicFramePr>
          <p:xfrm>
            <a:off x="4434970" y="1719867"/>
            <a:ext cx="4139890" cy="2894294"/>
          </p:xfrm>
          <a:graphic>
            <a:graphicData uri="http://schemas.openxmlformats.org/drawingml/2006/table">
              <a:tbl>
                <a:tblPr>
                  <a:noFill/>
                </a:tblPr>
                <a:tblGrid>
                  <a:gridCol w="1351186">
                    <a:extLst>
                      <a:ext uri="{9D8B030D-6E8A-4147-A177-3AD203B41FA5}">
                        <a16:colId xmlns:a16="http://schemas.microsoft.com/office/drawing/2014/main" val="20000"/>
                      </a:ext>
                    </a:extLst>
                  </a:gridCol>
                  <a:gridCol w="1351186">
                    <a:extLst>
                      <a:ext uri="{9D8B030D-6E8A-4147-A177-3AD203B41FA5}">
                        <a16:colId xmlns:a16="http://schemas.microsoft.com/office/drawing/2014/main" val="20001"/>
                      </a:ext>
                    </a:extLst>
                  </a:gridCol>
                  <a:gridCol w="1351186">
                    <a:extLst>
                      <a:ext uri="{9D8B030D-6E8A-4147-A177-3AD203B41FA5}">
                        <a16:colId xmlns:a16="http://schemas.microsoft.com/office/drawing/2014/main" val="20002"/>
                      </a:ext>
                    </a:extLst>
                  </a:gridCol>
                  <a:gridCol w="1351186">
                    <a:extLst>
                      <a:ext uri="{9D8B030D-6E8A-4147-A177-3AD203B41FA5}">
                        <a16:colId xmlns:a16="http://schemas.microsoft.com/office/drawing/2014/main" val="20003"/>
                      </a:ext>
                    </a:extLst>
                  </a:gridCol>
                </a:tblGrid>
                <a:tr h="1117329">
                  <a:tc>
                    <a:txBody>
                      <a:bodyPr/>
                      <a:lstStyle/>
                      <a:p>
                        <a:pPr marL="0" lvl="0" indent="0" algn="l" rtl="0">
                          <a:spcBef>
                            <a:spcPts val="0"/>
                          </a:spcBef>
                          <a:spcAft>
                            <a:spcPts val="0"/>
                          </a:spcAft>
                          <a:buNone/>
                        </a:pPr>
                        <a:r>
                          <a:rPr lang="en" sz="1200" b="1"/>
                          <a:t>Investments</a:t>
                        </a:r>
                        <a:endParaRPr sz="1200"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tc>
                    <a:txBody>
                      <a:bodyPr/>
                      <a:lstStyle/>
                      <a:p>
                        <a:pPr marL="0" lvl="0" indent="0" algn="l" rtl="0">
                          <a:spcBef>
                            <a:spcPts val="0"/>
                          </a:spcBef>
                          <a:spcAft>
                            <a:spcPts val="0"/>
                          </a:spcAft>
                          <a:buNone/>
                        </a:pPr>
                        <a:r>
                          <a:rPr lang="en" sz="1200" b="1"/>
                          <a:t>Nominal Interest rate % (rate of return)</a:t>
                        </a:r>
                        <a:endParaRPr sz="1200"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tc>
                    <a:txBody>
                      <a:bodyPr/>
                      <a:lstStyle/>
                      <a:p>
                        <a:pPr marL="0" lvl="0" indent="0" algn="l" rtl="0">
                          <a:spcBef>
                            <a:spcPts val="0"/>
                          </a:spcBef>
                          <a:spcAft>
                            <a:spcPts val="0"/>
                          </a:spcAft>
                          <a:buNone/>
                        </a:pPr>
                        <a:r>
                          <a:rPr lang="en" sz="1200" b="1"/>
                          <a:t>Inflation rate %</a:t>
                        </a:r>
                        <a:endParaRPr sz="1200"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tc>
                    <a:txBody>
                      <a:bodyPr/>
                      <a:lstStyle/>
                      <a:p>
                        <a:pPr marL="0" lvl="0" indent="0" algn="l" rtl="0">
                          <a:spcBef>
                            <a:spcPts val="0"/>
                          </a:spcBef>
                          <a:spcAft>
                            <a:spcPts val="0"/>
                          </a:spcAft>
                          <a:buNone/>
                        </a:pPr>
                        <a:r>
                          <a:rPr lang="en" sz="1200" b="1"/>
                          <a:t>Real Interest rate %</a:t>
                        </a:r>
                        <a:endParaRPr sz="1200"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413704">
                  <a:tc>
                    <a:txBody>
                      <a:bodyPr/>
                      <a:lstStyle/>
                      <a:p>
                        <a:pPr marL="0" lvl="0" indent="0" algn="l" rtl="0">
                          <a:spcBef>
                            <a:spcPts val="0"/>
                          </a:spcBef>
                          <a:spcAft>
                            <a:spcPts val="0"/>
                          </a:spcAft>
                          <a:buNone/>
                        </a:pPr>
                        <a:r>
                          <a:rPr lang="en" sz="1100"/>
                          <a:t>NSE(2022)</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19.98</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-4.10</a:t>
                        </a:r>
                        <a:endParaRPr sz="1100" dirty="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13704">
                  <a:tc>
                    <a:txBody>
                      <a:bodyPr/>
                      <a:lstStyle/>
                      <a:p>
                        <a:pPr marL="0" lvl="0" indent="0" algn="l" rtl="0">
                          <a:spcBef>
                            <a:spcPts val="0"/>
                          </a:spcBef>
                          <a:spcAft>
                            <a:spcPts val="0"/>
                          </a:spcAft>
                          <a:buNone/>
                        </a:pPr>
                        <a:r>
                          <a:rPr lang="en" sz="1100"/>
                          <a:t>PFA</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11.13</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-12.95</a:t>
                        </a:r>
                        <a:endParaRPr sz="1100" dirty="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45031">
                  <a:tc>
                    <a:txBody>
                      <a:bodyPr/>
                      <a:lstStyle/>
                      <a:p>
                        <a:pPr marL="0" lvl="0" indent="0" algn="l" rtl="0">
                          <a:spcBef>
                            <a:spcPts val="0"/>
                          </a:spcBef>
                          <a:spcAft>
                            <a:spcPts val="0"/>
                          </a:spcAft>
                          <a:buNone/>
                        </a:pPr>
                        <a:r>
                          <a:rPr lang="en" sz="1100"/>
                          <a:t>Fixed Deposit</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20</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-4.08</a:t>
                        </a:r>
                        <a:endParaRPr sz="1100" dirty="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20627">
                  <a:tc>
                    <a:txBody>
                      <a:bodyPr/>
                      <a:lstStyle/>
                      <a:p>
                        <a:pPr marL="0" lvl="0" indent="0" algn="l" rtl="0">
                          <a:spcBef>
                            <a:spcPts val="0"/>
                          </a:spcBef>
                          <a:spcAft>
                            <a:spcPts val="0"/>
                          </a:spcAft>
                          <a:buNone/>
                        </a:pPr>
                        <a:r>
                          <a:rPr lang="en" sz="1100"/>
                          <a:t>10Y Bonds</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13.63</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-10.45</a:t>
                        </a:r>
                        <a:endParaRPr sz="1100" dirty="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702904">
                  <a:tc>
                    <a:txBody>
                      <a:bodyPr/>
                      <a:lstStyle/>
                      <a:p>
                        <a:pPr marL="0" lvl="0" indent="0" algn="l" rtl="0">
                          <a:spcBef>
                            <a:spcPts val="0"/>
                          </a:spcBef>
                          <a:spcAft>
                            <a:spcPts val="0"/>
                          </a:spcAft>
                          <a:buNone/>
                        </a:pPr>
                        <a:r>
                          <a:rPr lang="en" sz="1100"/>
                          <a:t>Gold Returns H1</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78.04</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solidFill>
                              <a:srgbClr val="38761D"/>
                            </a:solidFill>
                          </a:rPr>
                          <a:t>53.96</a:t>
                        </a:r>
                        <a:endParaRPr sz="1100" dirty="0">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1" name="Google Shape;263;p36" title="Chart">
              <a:extLst>
                <a:ext uri="{FF2B5EF4-FFF2-40B4-BE49-F238E27FC236}">
                  <a16:creationId xmlns:a16="http://schemas.microsoft.com/office/drawing/2014/main" id="{58D0275B-7A67-5718-E11D-C588A27E3810}"/>
                </a:ext>
              </a:extLst>
            </p:cNvPr>
            <p:cNvPicPr preferRelativeResize="0"/>
            <p:nvPr/>
          </p:nvPicPr>
          <p:blipFill>
            <a:blip r:embed="rId2">
              <a:alphaModFix/>
            </a:blip>
            <a:stretch>
              <a:fillRect/>
            </a:stretch>
          </p:blipFill>
          <p:spPr>
            <a:xfrm>
              <a:off x="304657" y="440582"/>
              <a:ext cx="3935096" cy="2375256"/>
            </a:xfrm>
            <a:prstGeom prst="rect">
              <a:avLst/>
            </a:prstGeom>
            <a:noFill/>
            <a:ln>
              <a:noFill/>
            </a:ln>
          </p:spPr>
        </p:pic>
      </p:grpSp>
    </p:spTree>
    <p:extLst>
      <p:ext uri="{BB962C8B-B14F-4D97-AF65-F5344CB8AC3E}">
        <p14:creationId xmlns:p14="http://schemas.microsoft.com/office/powerpoint/2010/main" val="222031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54A2A-6214-90DE-1F74-C2A88B7F37CC}"/>
              </a:ext>
            </a:extLst>
          </p:cNvPr>
          <p:cNvSpPr/>
          <p:nvPr/>
        </p:nvSpPr>
        <p:spPr>
          <a:xfrm>
            <a:off x="0" y="1115328"/>
            <a:ext cx="12192000" cy="132594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E634D8F-DE32-7278-AAFD-6F96471751E9}"/>
              </a:ext>
            </a:extLst>
          </p:cNvPr>
          <p:cNvSpPr/>
          <p:nvPr/>
        </p:nvSpPr>
        <p:spPr>
          <a:xfrm>
            <a:off x="0" y="5201728"/>
            <a:ext cx="12192000" cy="91667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5F51E6-1FAE-120D-8C18-54E0300B8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816" y="2441275"/>
            <a:ext cx="1807916" cy="2561026"/>
          </a:xfrm>
          <a:prstGeom prst="rect">
            <a:avLst/>
          </a:prstGeom>
        </p:spPr>
      </p:pic>
      <p:pic>
        <p:nvPicPr>
          <p:cNvPr id="4" name="Picture 3">
            <a:extLst>
              <a:ext uri="{FF2B5EF4-FFF2-40B4-BE49-F238E27FC236}">
                <a16:creationId xmlns:a16="http://schemas.microsoft.com/office/drawing/2014/main" id="{43D6680B-C0BE-4E79-62AA-433DCD85A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25" y="1240155"/>
            <a:ext cx="4455123" cy="4797825"/>
          </a:xfrm>
          <a:prstGeom prst="rect">
            <a:avLst/>
          </a:prstGeom>
        </p:spPr>
      </p:pic>
      <p:sp>
        <p:nvSpPr>
          <p:cNvPr id="7" name="TextBox 6">
            <a:extLst>
              <a:ext uri="{FF2B5EF4-FFF2-40B4-BE49-F238E27FC236}">
                <a16:creationId xmlns:a16="http://schemas.microsoft.com/office/drawing/2014/main" id="{E5B94AE0-6F8F-0BFE-2E4B-D9D69A149C56}"/>
              </a:ext>
            </a:extLst>
          </p:cNvPr>
          <p:cNvSpPr txBox="1"/>
          <p:nvPr/>
        </p:nvSpPr>
        <p:spPr>
          <a:xfrm>
            <a:off x="335661" y="5157896"/>
            <a:ext cx="344244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TUNDE FAGBEMI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Chairman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Dukia</a:t>
            </a:r>
            <a:r>
              <a:rPr kumimoji="0" lang="en-US"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3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Gold</a:t>
            </a:r>
            <a:endParaRPr kumimoji="0" lang="en-NG" sz="23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1E3AF7-42B0-6A87-2F04-F15038D540D0}"/>
              </a:ext>
            </a:extLst>
          </p:cNvPr>
          <p:cNvSpPr txBox="1"/>
          <p:nvPr/>
        </p:nvSpPr>
        <p:spPr>
          <a:xfrm>
            <a:off x="3947007" y="2820288"/>
            <a:ext cx="305248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F115E"/>
                </a:solidFill>
                <a:effectLst/>
                <a:uLnTx/>
                <a:uFillTx/>
                <a:latin typeface="Calibri" panose="020F0502020204030204"/>
                <a:ea typeface="+mn-ea"/>
                <a:cs typeface="+mn-cs"/>
              </a:rPr>
              <a:t>Presentation at the</a:t>
            </a:r>
            <a:endParaRPr kumimoji="0" lang="en-NG" sz="2500" b="1" i="0" u="none" strike="noStrike" kern="1200" cap="none" spc="0" normalizeH="0" baseline="0" noProof="0" dirty="0">
              <a:ln>
                <a:noFill/>
              </a:ln>
              <a:solidFill>
                <a:srgbClr val="0F115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A6EC1D6-9FAA-4AC2-848C-E6B0A4BADAA5}"/>
              </a:ext>
            </a:extLst>
          </p:cNvPr>
          <p:cNvPicPr>
            <a:picLocks noChangeAspect="1"/>
          </p:cNvPicPr>
          <p:nvPr/>
        </p:nvPicPr>
        <p:blipFill rotWithShape="1">
          <a:blip r:embed="rId4">
            <a:extLst>
              <a:ext uri="{28A0092B-C50C-407E-A947-70E740481C1C}">
                <a14:useLocalDpi xmlns:a14="http://schemas.microsoft.com/office/drawing/2010/main" val="0"/>
              </a:ext>
            </a:extLst>
          </a:blip>
          <a:srcRect l="20474" t="28743" r="19780" b="30889"/>
          <a:stretch/>
        </p:blipFill>
        <p:spPr>
          <a:xfrm>
            <a:off x="1569793" y="6118407"/>
            <a:ext cx="974185" cy="821665"/>
          </a:xfrm>
          <a:prstGeom prst="rect">
            <a:avLst/>
          </a:prstGeom>
        </p:spPr>
      </p:pic>
    </p:spTree>
    <p:extLst>
      <p:ext uri="{BB962C8B-B14F-4D97-AF65-F5344CB8AC3E}">
        <p14:creationId xmlns:p14="http://schemas.microsoft.com/office/powerpoint/2010/main" val="1684576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ld Paper Stock and Bond Certificates Can Have Value as a Redeemable or  Collectible Security, According to Old Company Stock Research Service">
            <a:extLst>
              <a:ext uri="{FF2B5EF4-FFF2-40B4-BE49-F238E27FC236}">
                <a16:creationId xmlns:a16="http://schemas.microsoft.com/office/drawing/2014/main" id="{82264D23-46BB-4AFF-9627-922143559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3" y="3775157"/>
            <a:ext cx="2565704" cy="17019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C85E83-DCBA-4D5D-8261-D2F0F60686C6}"/>
              </a:ext>
            </a:extLst>
          </p:cNvPr>
          <p:cNvSpPr txBox="1"/>
          <p:nvPr/>
        </p:nvSpPr>
        <p:spPr>
          <a:xfrm>
            <a:off x="434653" y="5477122"/>
            <a:ext cx="33241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Investing in Stocks</a:t>
            </a:r>
          </a:p>
        </p:txBody>
      </p:sp>
      <p:grpSp>
        <p:nvGrpSpPr>
          <p:cNvPr id="4" name="Group 3">
            <a:extLst>
              <a:ext uri="{FF2B5EF4-FFF2-40B4-BE49-F238E27FC236}">
                <a16:creationId xmlns:a16="http://schemas.microsoft.com/office/drawing/2014/main" id="{B2E29CC5-F36F-493B-B150-A5487B55AEE5}"/>
              </a:ext>
            </a:extLst>
          </p:cNvPr>
          <p:cNvGrpSpPr/>
          <p:nvPr/>
        </p:nvGrpSpPr>
        <p:grpSpPr>
          <a:xfrm>
            <a:off x="434653" y="1380878"/>
            <a:ext cx="1751956" cy="1601367"/>
            <a:chOff x="4563196" y="2231789"/>
            <a:chExt cx="2764678" cy="1856316"/>
          </a:xfrm>
        </p:grpSpPr>
        <p:pic>
          <p:nvPicPr>
            <p:cNvPr id="5" name="Picture 10" descr="24,500+ Green Check Mark Stock Photos, Pictures &amp; Royalty-Free Images -  iStock | Green check mark transparent, Green check mark icon, Green check  mark vector">
              <a:extLst>
                <a:ext uri="{FF2B5EF4-FFF2-40B4-BE49-F238E27FC236}">
                  <a16:creationId xmlns:a16="http://schemas.microsoft.com/office/drawing/2014/main" id="{DEEA8DAD-F1E6-40C0-89D8-DAF567ED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915" y="2568228"/>
              <a:ext cx="1298959" cy="12989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wning Gold Bullion - A Brief Guide | BullionByPost">
              <a:extLst>
                <a:ext uri="{FF2B5EF4-FFF2-40B4-BE49-F238E27FC236}">
                  <a16:creationId xmlns:a16="http://schemas.microsoft.com/office/drawing/2014/main" id="{6CDD53F1-2A08-4173-8310-A01BAA5AD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196" y="2231789"/>
              <a:ext cx="1698332" cy="185631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8" descr="Gold Investment Guidance | Gold Investor Checklist">
            <a:extLst>
              <a:ext uri="{FF2B5EF4-FFF2-40B4-BE49-F238E27FC236}">
                <a16:creationId xmlns:a16="http://schemas.microsoft.com/office/drawing/2014/main" id="{066ACFB8-FDA2-40F9-A4F0-3B4CA0EB8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072" y="1414848"/>
            <a:ext cx="1655193" cy="1376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4BED6B-14EA-4623-8C76-19CDADD92618}"/>
              </a:ext>
            </a:extLst>
          </p:cNvPr>
          <p:cNvSpPr txBox="1"/>
          <p:nvPr/>
        </p:nvSpPr>
        <p:spPr>
          <a:xfrm>
            <a:off x="434653" y="2933923"/>
            <a:ext cx="33241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Investing in Investment Grade Gold.</a:t>
            </a:r>
          </a:p>
        </p:txBody>
      </p:sp>
      <p:pic>
        <p:nvPicPr>
          <p:cNvPr id="12" name="Picture 11" descr="A screenshot of a website&#10;&#10;Description automatically generated">
            <a:extLst>
              <a:ext uri="{FF2B5EF4-FFF2-40B4-BE49-F238E27FC236}">
                <a16:creationId xmlns:a16="http://schemas.microsoft.com/office/drawing/2014/main" id="{A0EE0B6A-7818-46F2-BDB6-7D038930F723}"/>
              </a:ext>
            </a:extLst>
          </p:cNvPr>
          <p:cNvPicPr>
            <a:picLocks noChangeAspect="1"/>
          </p:cNvPicPr>
          <p:nvPr/>
        </p:nvPicPr>
        <p:blipFill>
          <a:blip r:embed="rId6"/>
          <a:stretch>
            <a:fillRect/>
          </a:stretch>
        </p:blipFill>
        <p:spPr>
          <a:xfrm>
            <a:off x="4687612" y="1510748"/>
            <a:ext cx="7019674" cy="4988609"/>
          </a:xfrm>
          <a:prstGeom prst="rect">
            <a:avLst/>
          </a:prstGeom>
        </p:spPr>
      </p:pic>
      <p:sp>
        <p:nvSpPr>
          <p:cNvPr id="13" name="Title 1">
            <a:extLst>
              <a:ext uri="{FF2B5EF4-FFF2-40B4-BE49-F238E27FC236}">
                <a16:creationId xmlns:a16="http://schemas.microsoft.com/office/drawing/2014/main" id="{43E90216-CC7D-4036-BA67-4F7AFB6ABCDA}"/>
              </a:ext>
            </a:extLst>
          </p:cNvPr>
          <p:cNvSpPr txBox="1">
            <a:spLocks/>
          </p:cNvSpPr>
          <p:nvPr/>
        </p:nvSpPr>
        <p:spPr>
          <a:xfrm>
            <a:off x="192738" y="78629"/>
            <a:ext cx="9447635" cy="49776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mj-cs"/>
              </a:rPr>
              <a:t>Gold as a portfolio diversifying component – No correlation with stocks</a:t>
            </a:r>
          </a:p>
        </p:txBody>
      </p:sp>
    </p:spTree>
    <p:extLst>
      <p:ext uri="{BB962C8B-B14F-4D97-AF65-F5344CB8AC3E}">
        <p14:creationId xmlns:p14="http://schemas.microsoft.com/office/powerpoint/2010/main" val="2314178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7316B2-5979-7DF5-1A95-FB37DE3F3F48}"/>
              </a:ext>
            </a:extLst>
          </p:cNvPr>
          <p:cNvSpPr txBox="1"/>
          <p:nvPr/>
        </p:nvSpPr>
        <p:spPr>
          <a:xfrm>
            <a:off x="5950226" y="3429000"/>
            <a:ext cx="65854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HIGH-RISK ASSET CLASSES</a:t>
            </a:r>
          </a:p>
        </p:txBody>
      </p:sp>
      <p:grpSp>
        <p:nvGrpSpPr>
          <p:cNvPr id="8" name="Group 7">
            <a:extLst>
              <a:ext uri="{FF2B5EF4-FFF2-40B4-BE49-F238E27FC236}">
                <a16:creationId xmlns:a16="http://schemas.microsoft.com/office/drawing/2014/main" id="{33A84D12-F3C2-A5D8-A884-B818F56737C3}"/>
              </a:ext>
            </a:extLst>
          </p:cNvPr>
          <p:cNvGrpSpPr/>
          <p:nvPr/>
        </p:nvGrpSpPr>
        <p:grpSpPr>
          <a:xfrm>
            <a:off x="10013260" y="6017511"/>
            <a:ext cx="2285078" cy="773551"/>
            <a:chOff x="7469580" y="1300097"/>
            <a:chExt cx="4679902" cy="1584253"/>
          </a:xfrm>
        </p:grpSpPr>
        <p:pic>
          <p:nvPicPr>
            <p:cNvPr id="9" name="Picture 2">
              <a:extLst>
                <a:ext uri="{FF2B5EF4-FFF2-40B4-BE49-F238E27FC236}">
                  <a16:creationId xmlns:a16="http://schemas.microsoft.com/office/drawing/2014/main" id="{0E875D8E-8B67-9CBF-9F45-2847EAF0648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20682" r="78864"/>
                      </a14:imgEffect>
                    </a14:imgLayer>
                  </a14:imgProps>
                </a:ext>
                <a:ext uri="{28A0092B-C50C-407E-A947-70E740481C1C}">
                  <a14:useLocalDpi xmlns:a14="http://schemas.microsoft.com/office/drawing/2010/main" val="0"/>
                </a:ext>
              </a:extLst>
            </a:blip>
            <a:srcRect/>
            <a:stretch>
              <a:fillRect/>
            </a:stretch>
          </p:blipFill>
          <p:spPr bwMode="auto">
            <a:xfrm>
              <a:off x="7469580"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2D3BF94-8F6E-3CC2-C622-A1278CCBB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832"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7DEAD1F-B570-9C01-2484-40A6C72F4F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25795" r="75568"/>
                      </a14:imgEffect>
                    </a14:imgLayer>
                  </a14:imgProps>
                </a:ext>
              </a:extLst>
            </a:blip>
            <a:stretch>
              <a:fillRect/>
            </a:stretch>
          </p:blipFill>
          <p:spPr>
            <a:xfrm>
              <a:off x="10565229" y="1300097"/>
              <a:ext cx="1584253" cy="1584253"/>
            </a:xfrm>
            <a:prstGeom prst="rect">
              <a:avLst/>
            </a:prstGeom>
          </p:spPr>
        </p:pic>
      </p:grpSp>
      <p:pic>
        <p:nvPicPr>
          <p:cNvPr id="2" name="Picture 2" descr="Buy 1 KG Gold Bars - One Kilo (1000 gm) Gold Bricks">
            <a:extLst>
              <a:ext uri="{FF2B5EF4-FFF2-40B4-BE49-F238E27FC236}">
                <a16:creationId xmlns:a16="http://schemas.microsoft.com/office/drawing/2014/main" id="{5D5C6D38-E556-E228-0C44-6EB7E80946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3968"/>
            <a:ext cx="5515272" cy="604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03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A84C5D-A23D-9691-E0F1-976E73BCE273}"/>
              </a:ext>
            </a:extLst>
          </p:cNvPr>
          <p:cNvSpPr txBox="1">
            <a:spLocks/>
          </p:cNvSpPr>
          <p:nvPr/>
        </p:nvSpPr>
        <p:spPr>
          <a:xfrm>
            <a:off x="4062783" y="67698"/>
            <a:ext cx="4510838" cy="8357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Gold Vs Crypto</a:t>
            </a:r>
          </a:p>
        </p:txBody>
      </p:sp>
      <p:sp>
        <p:nvSpPr>
          <p:cNvPr id="10" name="TextBox 9">
            <a:extLst>
              <a:ext uri="{FF2B5EF4-FFF2-40B4-BE49-F238E27FC236}">
                <a16:creationId xmlns:a16="http://schemas.microsoft.com/office/drawing/2014/main" id="{4BB3F78A-0D2F-228E-06AB-85F8867ACD97}"/>
              </a:ext>
            </a:extLst>
          </p:cNvPr>
          <p:cNvSpPr txBox="1"/>
          <p:nvPr/>
        </p:nvSpPr>
        <p:spPr>
          <a:xfrm>
            <a:off x="6588849" y="845461"/>
            <a:ext cx="2653767" cy="68326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Gold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Gold is a physical asset. It comes in the form of coins, bars, or jewelry.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Gold has been used as a store of value for thousands of years. It has a long history of being a reliable asset.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Gold has various practical uses beyond investment, including in jewelry, electronics, and dentistry.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Bullion Gold markets are well-regulated, and there are strict rules governing its trade and storage.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CF100D5-30C4-CBAB-D9C3-D96E2C7B3601}"/>
              </a:ext>
            </a:extLst>
          </p:cNvPr>
          <p:cNvSpPr txBox="1"/>
          <p:nvPr/>
        </p:nvSpPr>
        <p:spPr>
          <a:xfrm>
            <a:off x="9316126" y="845461"/>
            <a:ext cx="257655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Crypto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Cryptocurrency exists only in digital form and is stored in digital wallets.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 is a relatively new asset class. It lacks the historical track record of gold.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 primary utility is as a digital currency and a speculative investment.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 regulatory environment varies by country and is less uniform. It operates in a decentralized fashion.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Understanding the difference between Cryptocurrency and Gold">
            <a:extLst>
              <a:ext uri="{FF2B5EF4-FFF2-40B4-BE49-F238E27FC236}">
                <a16:creationId xmlns:a16="http://schemas.microsoft.com/office/drawing/2014/main" id="{FA3A6EDF-4E61-D54E-4FEB-9F56269CC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89" y="2178138"/>
            <a:ext cx="6309657" cy="3992693"/>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E0936918-F8FC-C5DB-5643-845ABA12F65F}"/>
              </a:ext>
            </a:extLst>
          </p:cNvPr>
          <p:cNvSpPr txBox="1">
            <a:spLocks/>
          </p:cNvSpPr>
          <p:nvPr/>
        </p:nvSpPr>
        <p:spPr>
          <a:xfrm>
            <a:off x="1976639" y="1363380"/>
            <a:ext cx="2748674" cy="50374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Light" panose="020F0302020204030204"/>
                <a:ea typeface="+mj-ea"/>
                <a:cs typeface="+mj-cs"/>
              </a:rPr>
              <a:t>Key Differences</a:t>
            </a:r>
          </a:p>
        </p:txBody>
      </p:sp>
    </p:spTree>
    <p:extLst>
      <p:ext uri="{BB962C8B-B14F-4D97-AF65-F5344CB8AC3E}">
        <p14:creationId xmlns:p14="http://schemas.microsoft.com/office/powerpoint/2010/main" val="3799533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0E9123-8947-4F5E-4392-0CCB2D108991}"/>
              </a:ext>
            </a:extLst>
          </p:cNvPr>
          <p:cNvSpPr txBox="1">
            <a:spLocks/>
          </p:cNvSpPr>
          <p:nvPr/>
        </p:nvSpPr>
        <p:spPr>
          <a:xfrm>
            <a:off x="3537140" y="160781"/>
            <a:ext cx="4205145" cy="627684"/>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Gold vs Crypto Returns</a:t>
            </a:r>
          </a:p>
        </p:txBody>
      </p:sp>
      <p:sp>
        <p:nvSpPr>
          <p:cNvPr id="5" name="TextBox 4">
            <a:extLst>
              <a:ext uri="{FF2B5EF4-FFF2-40B4-BE49-F238E27FC236}">
                <a16:creationId xmlns:a16="http://schemas.microsoft.com/office/drawing/2014/main" id="{DBBCBD3F-D1F2-B020-745D-C06608B595B3}"/>
              </a:ext>
            </a:extLst>
          </p:cNvPr>
          <p:cNvSpPr txBox="1"/>
          <p:nvPr/>
        </p:nvSpPr>
        <p:spPr>
          <a:xfrm>
            <a:off x="7145461" y="3077202"/>
            <a:ext cx="4971708" cy="8878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With High Risk come High Returns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Or Losses</a:t>
            </a:r>
          </a:p>
        </p:txBody>
      </p:sp>
      <p:pic>
        <p:nvPicPr>
          <p:cNvPr id="2052" name="Picture 4" descr="Bitcoin And Gold Prices May Converge Again In 2023-24 | Seeking Alpha">
            <a:extLst>
              <a:ext uri="{FF2B5EF4-FFF2-40B4-BE49-F238E27FC236}">
                <a16:creationId xmlns:a16="http://schemas.microsoft.com/office/drawing/2014/main" id="{BEA6BC8D-1463-87AD-903D-D35CC2EAB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62" y="1350412"/>
            <a:ext cx="6611507" cy="450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47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tcoin Vs. Gold: Volatilities And Correlation | Seeking Alpha">
            <a:extLst>
              <a:ext uri="{FF2B5EF4-FFF2-40B4-BE49-F238E27FC236}">
                <a16:creationId xmlns:a16="http://schemas.microsoft.com/office/drawing/2014/main" id="{08AC1C4E-5ED5-F578-9C2B-FB319B5AF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10" y="1541103"/>
            <a:ext cx="7253786" cy="51162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B6FF83-1796-0DF9-666E-846301308A11}"/>
              </a:ext>
            </a:extLst>
          </p:cNvPr>
          <p:cNvSpPr txBox="1">
            <a:spLocks/>
          </p:cNvSpPr>
          <p:nvPr/>
        </p:nvSpPr>
        <p:spPr>
          <a:xfrm>
            <a:off x="5114108" y="56748"/>
            <a:ext cx="2715783" cy="62401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Volatility</a:t>
            </a:r>
          </a:p>
        </p:txBody>
      </p:sp>
      <p:sp>
        <p:nvSpPr>
          <p:cNvPr id="3" name="TextBox 2">
            <a:extLst>
              <a:ext uri="{FF2B5EF4-FFF2-40B4-BE49-F238E27FC236}">
                <a16:creationId xmlns:a16="http://schemas.microsoft.com/office/drawing/2014/main" id="{483CC0DF-A375-6165-A4A4-8561DE32693B}"/>
              </a:ext>
            </a:extLst>
          </p:cNvPr>
          <p:cNvSpPr txBox="1"/>
          <p:nvPr/>
        </p:nvSpPr>
        <p:spPr>
          <a:xfrm>
            <a:off x="8026321" y="2435824"/>
            <a:ext cx="4030618" cy="2152602"/>
          </a:xfrm>
          <a:prstGeom prst="rect">
            <a:avLst/>
          </a:prstGeom>
          <a:noFill/>
        </p:spPr>
        <p:txBody>
          <a:bodyPr wrap="square" rtlCol="0">
            <a:spAutoFit/>
          </a:bodyPr>
          <a:lstStyle/>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rPr>
              <a:t>Gold is very stable compared to Bitcoin</a:t>
            </a: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rPr>
              <a:t>Gold has low correlation to Bitcoin</a:t>
            </a:r>
          </a:p>
        </p:txBody>
      </p:sp>
      <p:sp>
        <p:nvSpPr>
          <p:cNvPr id="4" name="TextBox 3">
            <a:extLst>
              <a:ext uri="{FF2B5EF4-FFF2-40B4-BE49-F238E27FC236}">
                <a16:creationId xmlns:a16="http://schemas.microsoft.com/office/drawing/2014/main" id="{2B228BEA-32AB-0D8D-EAD3-87946F92A936}"/>
              </a:ext>
            </a:extLst>
          </p:cNvPr>
          <p:cNvSpPr txBox="1"/>
          <p:nvPr/>
        </p:nvSpPr>
        <p:spPr>
          <a:xfrm>
            <a:off x="885593" y="850381"/>
            <a:ext cx="5521596" cy="4828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Volatility chart of Gold Vs Bitcoin</a:t>
            </a:r>
          </a:p>
        </p:txBody>
      </p:sp>
    </p:spTree>
    <p:extLst>
      <p:ext uri="{BB962C8B-B14F-4D97-AF65-F5344CB8AC3E}">
        <p14:creationId xmlns:p14="http://schemas.microsoft.com/office/powerpoint/2010/main" val="2977367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0 Biggest Crypto Failures of 2022 - Fintech Singapore">
            <a:extLst>
              <a:ext uri="{FF2B5EF4-FFF2-40B4-BE49-F238E27FC236}">
                <a16:creationId xmlns:a16="http://schemas.microsoft.com/office/drawing/2014/main" id="{281B5212-CE6D-2F0E-7049-6DC15251F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45" y="1440712"/>
            <a:ext cx="8924982" cy="5133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02E425-0409-0965-7155-F5348A818A02}"/>
              </a:ext>
            </a:extLst>
          </p:cNvPr>
          <p:cNvSpPr txBox="1">
            <a:spLocks/>
          </p:cNvSpPr>
          <p:nvPr/>
        </p:nvSpPr>
        <p:spPr>
          <a:xfrm>
            <a:off x="3591895" y="-38328"/>
            <a:ext cx="4396785" cy="88502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Counterparty Risks</a:t>
            </a:r>
          </a:p>
        </p:txBody>
      </p:sp>
      <p:sp>
        <p:nvSpPr>
          <p:cNvPr id="3" name="Title 1">
            <a:extLst>
              <a:ext uri="{FF2B5EF4-FFF2-40B4-BE49-F238E27FC236}">
                <a16:creationId xmlns:a16="http://schemas.microsoft.com/office/drawing/2014/main" id="{1F6C1A64-9FB3-5660-0D7C-54C621AE2FD1}"/>
              </a:ext>
            </a:extLst>
          </p:cNvPr>
          <p:cNvSpPr txBox="1">
            <a:spLocks/>
          </p:cNvSpPr>
          <p:nvPr/>
        </p:nvSpPr>
        <p:spPr>
          <a:xfrm>
            <a:off x="9472527" y="1689845"/>
            <a:ext cx="2578936" cy="151213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Gold has no counterparty risks</a:t>
            </a:r>
          </a:p>
        </p:txBody>
      </p:sp>
      <p:sp>
        <p:nvSpPr>
          <p:cNvPr id="4" name="Title 1">
            <a:extLst>
              <a:ext uri="{FF2B5EF4-FFF2-40B4-BE49-F238E27FC236}">
                <a16:creationId xmlns:a16="http://schemas.microsoft.com/office/drawing/2014/main" id="{ACD50C43-1B8B-5F96-DCAA-9BB89A08F044}"/>
              </a:ext>
            </a:extLst>
          </p:cNvPr>
          <p:cNvSpPr txBox="1">
            <a:spLocks/>
          </p:cNvSpPr>
          <p:nvPr/>
        </p:nvSpPr>
        <p:spPr>
          <a:xfrm>
            <a:off x="9762725" y="4564702"/>
            <a:ext cx="2512319" cy="58769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4472C4"/>
                </a:solidFill>
                <a:effectLst/>
                <a:uLnTx/>
                <a:uFillTx/>
                <a:latin typeface="Calibri Light" panose="020F0302020204030204"/>
                <a:ea typeface="+mj-ea"/>
                <a:cs typeface="+mj-cs"/>
              </a:rPr>
              <a:t>But Crypto</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1" u="none" strike="noStrike" kern="1200" cap="none" spc="0" normalizeH="0" baseline="0" noProof="0" dirty="0">
              <a:ln>
                <a:noFill/>
              </a:ln>
              <a:solidFill>
                <a:srgbClr val="4472C4"/>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1" u="none" strike="noStrike" kern="1200" cap="none" spc="0" normalizeH="0" baseline="0" noProof="0" dirty="0">
              <a:ln>
                <a:noFill/>
              </a:ln>
              <a:solidFill>
                <a:srgbClr val="4472C4"/>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C1535459-620E-F2C7-6E7A-0366460ECC3F}"/>
              </a:ext>
            </a:extLst>
          </p:cNvPr>
          <p:cNvPicPr>
            <a:picLocks noChangeAspect="1"/>
          </p:cNvPicPr>
          <p:nvPr/>
        </p:nvPicPr>
        <p:blipFill>
          <a:blip r:embed="rId3"/>
          <a:stretch>
            <a:fillRect/>
          </a:stretch>
        </p:blipFill>
        <p:spPr>
          <a:xfrm>
            <a:off x="9906798" y="5048364"/>
            <a:ext cx="1904201" cy="996532"/>
          </a:xfrm>
          <a:prstGeom prst="rect">
            <a:avLst/>
          </a:prstGeom>
        </p:spPr>
      </p:pic>
    </p:spTree>
    <p:extLst>
      <p:ext uri="{BB962C8B-B14F-4D97-AF65-F5344CB8AC3E}">
        <p14:creationId xmlns:p14="http://schemas.microsoft.com/office/powerpoint/2010/main" val="366775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l Eggs One Basket Stock Illustrations – 68 All Eggs One Basket Stock  Illustrations, Vectors &amp; Clipart - Dreamstime">
            <a:extLst>
              <a:ext uri="{FF2B5EF4-FFF2-40B4-BE49-F238E27FC236}">
                <a16:creationId xmlns:a16="http://schemas.microsoft.com/office/drawing/2014/main" id="{1634B074-AEA7-2BB4-1BC4-E87BB14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19" y="1392839"/>
            <a:ext cx="4668391" cy="5421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 for Gold in Search of Diversification, Risk Reduction">
            <a:extLst>
              <a:ext uri="{FF2B5EF4-FFF2-40B4-BE49-F238E27FC236}">
                <a16:creationId xmlns:a16="http://schemas.microsoft.com/office/drawing/2014/main" id="{CEA4BA53-15CD-BDFD-4DFF-16C471DA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900" y="3077202"/>
            <a:ext cx="5456195" cy="36283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F3E69-17EE-6C47-A103-B168ADC945D8}"/>
              </a:ext>
            </a:extLst>
          </p:cNvPr>
          <p:cNvSpPr txBox="1">
            <a:spLocks/>
          </p:cNvSpPr>
          <p:nvPr/>
        </p:nvSpPr>
        <p:spPr>
          <a:xfrm>
            <a:off x="3695630" y="186335"/>
            <a:ext cx="4396785" cy="88502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Diversification</a:t>
            </a:r>
          </a:p>
        </p:txBody>
      </p:sp>
      <p:sp>
        <p:nvSpPr>
          <p:cNvPr id="3" name="TextBox 2">
            <a:extLst>
              <a:ext uri="{FF2B5EF4-FFF2-40B4-BE49-F238E27FC236}">
                <a16:creationId xmlns:a16="http://schemas.microsoft.com/office/drawing/2014/main" id="{8323B0B6-93AB-BEE4-95D2-255ABBFF30BB}"/>
              </a:ext>
            </a:extLst>
          </p:cNvPr>
          <p:cNvSpPr txBox="1"/>
          <p:nvPr/>
        </p:nvSpPr>
        <p:spPr>
          <a:xfrm>
            <a:off x="5968239" y="1784996"/>
            <a:ext cx="4971708" cy="873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Diversification is the key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And </a:t>
            </a:r>
            <a:r>
              <a:rPr kumimoji="0" lang="en-US" sz="2538" b="1" i="1"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Gold</a:t>
            </a: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 is a perfect asset</a:t>
            </a:r>
          </a:p>
        </p:txBody>
      </p:sp>
    </p:spTree>
    <p:extLst>
      <p:ext uri="{BB962C8B-B14F-4D97-AF65-F5344CB8AC3E}">
        <p14:creationId xmlns:p14="http://schemas.microsoft.com/office/powerpoint/2010/main" val="1476674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3D507B-F095-99B8-F3C3-28E7512EFDFE}"/>
              </a:ext>
            </a:extLst>
          </p:cNvPr>
          <p:cNvSpPr txBox="1"/>
          <p:nvPr/>
        </p:nvSpPr>
        <p:spPr>
          <a:xfrm>
            <a:off x="1866316" y="2459504"/>
            <a:ext cx="8459367"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41633"/>
                </a:solidFill>
                <a:effectLst/>
                <a:uLnTx/>
                <a:uFillTx/>
                <a:latin typeface="Baskerville Old Face" panose="02020602080505020303" pitchFamily="18" charset="0"/>
                <a:ea typeface="+mn-ea"/>
                <a:cs typeface="+mn-cs"/>
              </a:rPr>
              <a:t>DIVERISIFYING YOUR</a:t>
            </a:r>
            <a:r>
              <a:rPr kumimoji="0" lang="en-US" sz="60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5BC26"/>
                </a:solidFill>
                <a:effectLst/>
                <a:uLnTx/>
                <a:uFillTx/>
                <a:latin typeface="Baskerville Old Face" panose="02020602080505020303" pitchFamily="18" charset="0"/>
                <a:ea typeface="+mn-ea"/>
                <a:cs typeface="+mn-cs"/>
              </a:rPr>
              <a:t>PORTFOLIO</a:t>
            </a:r>
            <a:endParaRPr kumimoji="0" lang="en-GB" sz="6000" b="0" i="0" u="none" strike="noStrike" kern="1200" cap="none" spc="0" normalizeH="0" baseline="0" noProof="0" dirty="0">
              <a:ln>
                <a:noFill/>
              </a:ln>
              <a:solidFill>
                <a:srgbClr val="E5BC26"/>
              </a:solidFill>
              <a:effectLst/>
              <a:uLnTx/>
              <a:uFillTx/>
              <a:latin typeface="Baskerville Old Face" panose="02020602080505020303" pitchFamily="18" charset="0"/>
              <a:ea typeface="+mn-ea"/>
              <a:cs typeface="+mn-cs"/>
            </a:endParaRPr>
          </a:p>
        </p:txBody>
      </p:sp>
    </p:spTree>
    <p:extLst>
      <p:ext uri="{BB962C8B-B14F-4D97-AF65-F5344CB8AC3E}">
        <p14:creationId xmlns:p14="http://schemas.microsoft.com/office/powerpoint/2010/main" val="695805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9E17-89C0-26EE-CCD0-DBFE8DFAB124}"/>
              </a:ext>
            </a:extLst>
          </p:cNvPr>
          <p:cNvSpPr>
            <a:spLocks noGrp="1"/>
          </p:cNvSpPr>
          <p:nvPr>
            <p:ph type="title"/>
          </p:nvPr>
        </p:nvSpPr>
        <p:spPr>
          <a:xfrm>
            <a:off x="3460481" y="349216"/>
            <a:ext cx="5173417" cy="782763"/>
          </a:xfrm>
        </p:spPr>
        <p:txBody>
          <a:bodyPr vert="horz" lIns="91440" tIns="45720" rIns="91440" bIns="45720" rtlCol="0" anchor="b">
            <a:normAutofit fontScale="90000"/>
          </a:bodyPr>
          <a:lstStyle/>
          <a:p>
            <a:pPr algn="ctr"/>
            <a:r>
              <a:rPr lang="en-US" sz="5200" dirty="0">
                <a:solidFill>
                  <a:schemeClr val="accent4">
                    <a:lumMod val="75000"/>
                  </a:schemeClr>
                </a:solidFill>
              </a:rPr>
              <a:t>Balanced Portfolio</a:t>
            </a:r>
          </a:p>
        </p:txBody>
      </p:sp>
      <p:pic>
        <p:nvPicPr>
          <p:cNvPr id="3" name="Picture 2" descr="A pie chart with different colored circles&#10;&#10;Description automatically generated">
            <a:extLst>
              <a:ext uri="{FF2B5EF4-FFF2-40B4-BE49-F238E27FC236}">
                <a16:creationId xmlns:a16="http://schemas.microsoft.com/office/drawing/2014/main" id="{ED81A22C-16D4-44F7-2204-2A1277888009}"/>
              </a:ext>
            </a:extLst>
          </p:cNvPr>
          <p:cNvPicPr>
            <a:picLocks noChangeAspect="1"/>
          </p:cNvPicPr>
          <p:nvPr/>
        </p:nvPicPr>
        <p:blipFill>
          <a:blip r:embed="rId2"/>
          <a:stretch>
            <a:fillRect/>
          </a:stretch>
        </p:blipFill>
        <p:spPr>
          <a:xfrm>
            <a:off x="3383168" y="1383020"/>
            <a:ext cx="5328045" cy="4091960"/>
          </a:xfrm>
          <a:prstGeom prst="rect">
            <a:avLst/>
          </a:prstGeom>
        </p:spPr>
      </p:pic>
      <p:sp>
        <p:nvSpPr>
          <p:cNvPr id="7" name="Rectangle 6">
            <a:extLst>
              <a:ext uri="{FF2B5EF4-FFF2-40B4-BE49-F238E27FC236}">
                <a16:creationId xmlns:a16="http://schemas.microsoft.com/office/drawing/2014/main" id="{C6DA0612-C294-8637-6E59-4CA86C4827C2}"/>
              </a:ext>
            </a:extLst>
          </p:cNvPr>
          <p:cNvSpPr/>
          <p:nvPr/>
        </p:nvSpPr>
        <p:spPr>
          <a:xfrm>
            <a:off x="4885464" y="5726021"/>
            <a:ext cx="1862098" cy="523220"/>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20 - 25%</a:t>
            </a:r>
          </a:p>
        </p:txBody>
      </p:sp>
      <p:sp>
        <p:nvSpPr>
          <p:cNvPr id="8" name="TextBox 7">
            <a:extLst>
              <a:ext uri="{FF2B5EF4-FFF2-40B4-BE49-F238E27FC236}">
                <a16:creationId xmlns:a16="http://schemas.microsoft.com/office/drawing/2014/main" id="{449AD582-52F6-DF64-11F8-33784A99ECDF}"/>
              </a:ext>
            </a:extLst>
          </p:cNvPr>
          <p:cNvSpPr txBox="1"/>
          <p:nvPr/>
        </p:nvSpPr>
        <p:spPr>
          <a:xfrm>
            <a:off x="4272430" y="5756797"/>
            <a:ext cx="991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Invest</a:t>
            </a:r>
          </a:p>
        </p:txBody>
      </p:sp>
      <p:sp>
        <p:nvSpPr>
          <p:cNvPr id="10" name="TextBox 9">
            <a:extLst>
              <a:ext uri="{FF2B5EF4-FFF2-40B4-BE49-F238E27FC236}">
                <a16:creationId xmlns:a16="http://schemas.microsoft.com/office/drawing/2014/main" id="{6D5BB92D-172B-C5F3-DE6F-E20BC35AA34D}"/>
              </a:ext>
            </a:extLst>
          </p:cNvPr>
          <p:cNvSpPr txBox="1"/>
          <p:nvPr/>
        </p:nvSpPr>
        <p:spPr>
          <a:xfrm>
            <a:off x="6453810" y="5756797"/>
            <a:ext cx="24914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Precious Metals</a:t>
            </a:r>
          </a:p>
        </p:txBody>
      </p:sp>
    </p:spTree>
    <p:extLst>
      <p:ext uri="{BB962C8B-B14F-4D97-AF65-F5344CB8AC3E}">
        <p14:creationId xmlns:p14="http://schemas.microsoft.com/office/powerpoint/2010/main" val="168991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descr="preencoded.png"/>
          <p:cNvPicPr>
            <a:picLocks noChangeAspect="1"/>
          </p:cNvPicPr>
          <p:nvPr/>
        </p:nvPicPr>
        <p:blipFill>
          <a:blip r:embed="rId3"/>
          <a:srcRect/>
          <a:stretch/>
        </p:blipFill>
        <p:spPr>
          <a:xfrm>
            <a:off x="7693527" y="1792176"/>
            <a:ext cx="2181936" cy="1686805"/>
          </a:xfrm>
          <a:prstGeom prst="rect">
            <a:avLst/>
          </a:prstGeom>
        </p:spPr>
      </p:pic>
      <p:pic>
        <p:nvPicPr>
          <p:cNvPr id="8" name="Image 6" descr="preencoded.png"/>
          <p:cNvPicPr>
            <a:picLocks noChangeAspect="1"/>
          </p:cNvPicPr>
          <p:nvPr/>
        </p:nvPicPr>
        <p:blipFill>
          <a:blip r:embed="rId4"/>
          <a:srcRect/>
          <a:stretch/>
        </p:blipFill>
        <p:spPr>
          <a:xfrm>
            <a:off x="0" y="1544996"/>
            <a:ext cx="1581067" cy="1903321"/>
          </a:xfrm>
          <a:prstGeom prst="rect">
            <a:avLst/>
          </a:prstGeom>
        </p:spPr>
      </p:pic>
      <p:pic>
        <p:nvPicPr>
          <p:cNvPr id="7" name="Image 5" descr="preencoded.png"/>
          <p:cNvPicPr>
            <a:picLocks noChangeAspect="1"/>
          </p:cNvPicPr>
          <p:nvPr/>
        </p:nvPicPr>
        <p:blipFill>
          <a:blip r:embed="rId5"/>
          <a:srcRect/>
          <a:stretch/>
        </p:blipFill>
        <p:spPr>
          <a:xfrm>
            <a:off x="1420324" y="2184889"/>
            <a:ext cx="2322977" cy="780093"/>
          </a:xfrm>
          <a:prstGeom prst="rect">
            <a:avLst/>
          </a:prstGeom>
        </p:spPr>
      </p:pic>
      <p:sp>
        <p:nvSpPr>
          <p:cNvPr id="10" name="TextBox 9">
            <a:extLst>
              <a:ext uri="{FF2B5EF4-FFF2-40B4-BE49-F238E27FC236}">
                <a16:creationId xmlns:a16="http://schemas.microsoft.com/office/drawing/2014/main" id="{9EFBDF4B-A9B1-1E2A-3467-D4564AFDDAD1}"/>
              </a:ext>
            </a:extLst>
          </p:cNvPr>
          <p:cNvSpPr txBox="1"/>
          <p:nvPr/>
        </p:nvSpPr>
        <p:spPr>
          <a:xfrm>
            <a:off x="6096001" y="3867065"/>
            <a:ext cx="55645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Managed gold products,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have the Pool Allocated Gold that allows investors to invest in vaulted gold based on monetary value from as low as N5,000.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Happy Birthday 1g Gold Bar Minted | The Royal Mint">
            <a:extLst>
              <a:ext uri="{FF2B5EF4-FFF2-40B4-BE49-F238E27FC236}">
                <a16:creationId xmlns:a16="http://schemas.microsoft.com/office/drawing/2014/main" id="{17F9FE0D-B3DD-6A87-5480-3DCBFEA7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842" y="2045836"/>
            <a:ext cx="1168400" cy="1168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IOFLOW HANDPIECE AND PERIOFLOW NOZZLE | EMS Dental">
            <a:extLst>
              <a:ext uri="{FF2B5EF4-FFF2-40B4-BE49-F238E27FC236}">
                <a16:creationId xmlns:a16="http://schemas.microsoft.com/office/drawing/2014/main" id="{065EA549-1D79-D765-6FB7-993E6F7BDB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2025" y="5393905"/>
            <a:ext cx="1520907" cy="15209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2F435D-B88C-215F-E29F-DDFAA36D8CD8}"/>
              </a:ext>
            </a:extLst>
          </p:cNvPr>
          <p:cNvSpPr txBox="1"/>
          <p:nvPr/>
        </p:nvSpPr>
        <p:spPr>
          <a:xfrm>
            <a:off x="5322931" y="5902976"/>
            <a:ext cx="67332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Of your savings and the national housing cash balance portfolio </a:t>
            </a:r>
          </a:p>
        </p:txBody>
      </p:sp>
      <p:sp>
        <p:nvSpPr>
          <p:cNvPr id="6" name="Title 1">
            <a:extLst>
              <a:ext uri="{FF2B5EF4-FFF2-40B4-BE49-F238E27FC236}">
                <a16:creationId xmlns:a16="http://schemas.microsoft.com/office/drawing/2014/main" id="{42D3ABD4-6651-8942-6BFC-F679911C2562}"/>
              </a:ext>
            </a:extLst>
          </p:cNvPr>
          <p:cNvSpPr txBox="1">
            <a:spLocks/>
          </p:cNvSpPr>
          <p:nvPr/>
        </p:nvSpPr>
        <p:spPr>
          <a:xfrm>
            <a:off x="3553567" y="131458"/>
            <a:ext cx="5230928" cy="641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0" i="0" u="none" strike="noStrike" kern="1200" cap="none" spc="0" normalizeH="0" baseline="0" noProof="0" dirty="0">
                <a:ln>
                  <a:noFill/>
                </a:ln>
                <a:solidFill>
                  <a:srgbClr val="FFC000">
                    <a:lumMod val="75000"/>
                  </a:srgbClr>
                </a:solidFill>
                <a:effectLst/>
                <a:uLnTx/>
                <a:uFillTx/>
                <a:latin typeface="Arial"/>
                <a:cs typeface="Arial"/>
                <a:sym typeface="Arial"/>
              </a:rPr>
              <a:t>Dukia Gold Products</a:t>
            </a:r>
          </a:p>
        </p:txBody>
      </p:sp>
      <p:sp>
        <p:nvSpPr>
          <p:cNvPr id="12" name="TextBox 11">
            <a:extLst>
              <a:ext uri="{FF2B5EF4-FFF2-40B4-BE49-F238E27FC236}">
                <a16:creationId xmlns:a16="http://schemas.microsoft.com/office/drawing/2014/main" id="{6E3433B6-A540-4096-249A-9F14657C8760}"/>
              </a:ext>
            </a:extLst>
          </p:cNvPr>
          <p:cNvSpPr txBox="1"/>
          <p:nvPr/>
        </p:nvSpPr>
        <p:spPr>
          <a:xfrm>
            <a:off x="252784" y="3682399"/>
            <a:ext cx="55645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Deliverable gold bars and coins,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 the highest purity in varying sizes and weights. Weights range from as low as 1g to as high as 1kg for bars and in ounces for coins for secure &amp; insured storage and delivery</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15B1A46-9EED-44D7-B8A5-6FB77CB81DF6}"/>
              </a:ext>
            </a:extLst>
          </p:cNvPr>
          <p:cNvCxnSpPr/>
          <p:nvPr/>
        </p:nvCxnSpPr>
        <p:spPr>
          <a:xfrm>
            <a:off x="5836024" y="0"/>
            <a:ext cx="0" cy="6858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CB5020-BB86-4FB2-AE7E-74D32D54BB86}"/>
              </a:ext>
            </a:extLst>
          </p:cNvPr>
          <p:cNvSpPr txBox="1"/>
          <p:nvPr/>
        </p:nvSpPr>
        <p:spPr>
          <a:xfrm>
            <a:off x="6780967" y="1449323"/>
            <a:ext cx="4791408" cy="8402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Calibri" panose="020F0502020204030204"/>
                <a:ea typeface="+mn-ea"/>
                <a:cs typeface="+mn-cs"/>
              </a:rPr>
              <a:t>Dukia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rPr>
              <a:t>Gold</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x-none"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1CCB534-33D5-4BB4-BD39-6D17627FF4B6}"/>
              </a:ext>
            </a:extLst>
          </p:cNvPr>
          <p:cNvSpPr txBox="1"/>
          <p:nvPr/>
        </p:nvSpPr>
        <p:spPr>
          <a:xfrm>
            <a:off x="10361718" y="6483509"/>
            <a:ext cx="24383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NOVEMBER 28, 2023</a:t>
            </a:r>
            <a:endParaRPr kumimoji="0" lang="x-none" sz="1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2FB78BC-8B96-4047-BDF7-3353CC566B74}"/>
              </a:ext>
            </a:extLst>
          </p:cNvPr>
          <p:cNvPicPr>
            <a:picLocks noChangeAspect="1"/>
          </p:cNvPicPr>
          <p:nvPr/>
        </p:nvPicPr>
        <p:blipFill rotWithShape="1">
          <a:blip r:embed="rId2">
            <a:extLst>
              <a:ext uri="{28A0092B-C50C-407E-A947-70E740481C1C}">
                <a14:useLocalDpi xmlns:a14="http://schemas.microsoft.com/office/drawing/2010/main" val="0"/>
              </a:ext>
            </a:extLst>
          </a:blip>
          <a:srcRect t="54644" r="651" b="1"/>
          <a:stretch/>
        </p:blipFill>
        <p:spPr>
          <a:xfrm>
            <a:off x="12395" y="-52111"/>
            <a:ext cx="5823628" cy="2771976"/>
          </a:xfrm>
          <a:prstGeom prst="rect">
            <a:avLst/>
          </a:prstGeom>
        </p:spPr>
      </p:pic>
      <p:sp>
        <p:nvSpPr>
          <p:cNvPr id="8" name="Rectangle 7">
            <a:extLst>
              <a:ext uri="{FF2B5EF4-FFF2-40B4-BE49-F238E27FC236}">
                <a16:creationId xmlns:a16="http://schemas.microsoft.com/office/drawing/2014/main" id="{F08CCF4A-1EB7-4FB1-ADFD-312D5597A276}"/>
              </a:ext>
            </a:extLst>
          </p:cNvPr>
          <p:cNvSpPr/>
          <p:nvPr/>
        </p:nvSpPr>
        <p:spPr>
          <a:xfrm>
            <a:off x="12396" y="2718640"/>
            <a:ext cx="5823628" cy="4165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2D6F234-299E-6CFC-8883-E72226658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068" y="2873059"/>
            <a:ext cx="2884321" cy="2884321"/>
          </a:xfrm>
          <a:prstGeom prst="rect">
            <a:avLst/>
          </a:prstGeom>
        </p:spPr>
      </p:pic>
      <p:sp>
        <p:nvSpPr>
          <p:cNvPr id="13" name="TextBox 12">
            <a:extLst>
              <a:ext uri="{FF2B5EF4-FFF2-40B4-BE49-F238E27FC236}">
                <a16:creationId xmlns:a16="http://schemas.microsoft.com/office/drawing/2014/main" id="{4F67D40F-5393-0602-8E64-DBCB949046BA}"/>
              </a:ext>
            </a:extLst>
          </p:cNvPr>
          <p:cNvSpPr txBox="1"/>
          <p:nvPr/>
        </p:nvSpPr>
        <p:spPr>
          <a:xfrm>
            <a:off x="6548034" y="4298296"/>
            <a:ext cx="5540070"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this Summit we will talk about </a:t>
            </a:r>
            <a:r>
              <a:rPr kumimoji="0" lang="en-NG"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INVESTING IN GOLD”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&amp; DIVERSIFICATION OF THE NATIONAL HOUSING CASH BALANCE PORTFOLIO INTO GOLD AS AN INVESTMENT PRODUCT WHICH IS BEYOND THE TRADITIONAL ASSET CLASS</a:t>
            </a:r>
            <a:endParaRPr kumimoji="0" lang="en-NG"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84;p1">
            <a:extLst>
              <a:ext uri="{FF2B5EF4-FFF2-40B4-BE49-F238E27FC236}">
                <a16:creationId xmlns:a16="http://schemas.microsoft.com/office/drawing/2014/main" id="{AD6C8F49-C82B-0914-D7C5-8ECC166A8626}"/>
              </a:ext>
            </a:extLst>
          </p:cNvPr>
          <p:cNvSpPr/>
          <p:nvPr/>
        </p:nvSpPr>
        <p:spPr>
          <a:xfrm>
            <a:off x="7368659" y="1967948"/>
            <a:ext cx="3703532" cy="2142596"/>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3" name="Google Shape;89;p1">
            <a:extLst>
              <a:ext uri="{FF2B5EF4-FFF2-40B4-BE49-F238E27FC236}">
                <a16:creationId xmlns:a16="http://schemas.microsoft.com/office/drawing/2014/main" id="{8226E5DA-71C7-12F8-9D8C-E15BB1413471}"/>
              </a:ext>
            </a:extLst>
          </p:cNvPr>
          <p:cNvPicPr preferRelativeResize="0"/>
          <p:nvPr/>
        </p:nvPicPr>
        <p:blipFill>
          <a:blip r:embed="rId4">
            <a:alphaModFix/>
          </a:blip>
          <a:stretch>
            <a:fillRect/>
          </a:stretch>
        </p:blipFill>
        <p:spPr>
          <a:xfrm>
            <a:off x="7745228" y="2280958"/>
            <a:ext cx="3005567" cy="1764401"/>
          </a:xfrm>
          <a:prstGeom prst="rect">
            <a:avLst/>
          </a:prstGeom>
          <a:noFill/>
          <a:ln>
            <a:noFill/>
          </a:ln>
        </p:spPr>
      </p:pic>
      <p:pic>
        <p:nvPicPr>
          <p:cNvPr id="6" name="Picture 5">
            <a:extLst>
              <a:ext uri="{FF2B5EF4-FFF2-40B4-BE49-F238E27FC236}">
                <a16:creationId xmlns:a16="http://schemas.microsoft.com/office/drawing/2014/main" id="{BEC36106-EA9E-CB53-8A58-BA39C03A56CE}"/>
              </a:ext>
            </a:extLst>
          </p:cNvPr>
          <p:cNvPicPr>
            <a:picLocks noChangeAspect="1"/>
          </p:cNvPicPr>
          <p:nvPr/>
        </p:nvPicPr>
        <p:blipFill rotWithShape="1">
          <a:blip r:embed="rId5">
            <a:extLst>
              <a:ext uri="{28A0092B-C50C-407E-A947-70E740481C1C}">
                <a14:useLocalDpi xmlns:a14="http://schemas.microsoft.com/office/drawing/2010/main" val="0"/>
              </a:ext>
            </a:extLst>
          </a:blip>
          <a:srcRect b="30889"/>
          <a:stretch/>
        </p:blipFill>
        <p:spPr>
          <a:xfrm>
            <a:off x="6498375" y="-371668"/>
            <a:ext cx="2678296" cy="2310654"/>
          </a:xfrm>
          <a:prstGeom prst="rect">
            <a:avLst/>
          </a:prstGeom>
        </p:spPr>
      </p:pic>
    </p:spTree>
    <p:extLst>
      <p:ext uri="{BB962C8B-B14F-4D97-AF65-F5344CB8AC3E}">
        <p14:creationId xmlns:p14="http://schemas.microsoft.com/office/powerpoint/2010/main" val="81891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13;p32">
            <a:extLst>
              <a:ext uri="{FF2B5EF4-FFF2-40B4-BE49-F238E27FC236}">
                <a16:creationId xmlns:a16="http://schemas.microsoft.com/office/drawing/2014/main" id="{3630EEDF-68BB-E7B4-7ED8-CAEA7243BD51}"/>
              </a:ext>
            </a:extLst>
          </p:cNvPr>
          <p:cNvSpPr txBox="1">
            <a:spLocks/>
          </p:cNvSpPr>
          <p:nvPr/>
        </p:nvSpPr>
        <p:spPr>
          <a:xfrm>
            <a:off x="593237" y="468413"/>
            <a:ext cx="10865262" cy="708394"/>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How to Get Started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Google Shape;2114;p32">
            <a:extLst>
              <a:ext uri="{FF2B5EF4-FFF2-40B4-BE49-F238E27FC236}">
                <a16:creationId xmlns:a16="http://schemas.microsoft.com/office/drawing/2014/main" id="{337B28CE-203C-9118-B0E0-8BFC02271A8D}"/>
              </a:ext>
            </a:extLst>
          </p:cNvPr>
          <p:cNvSpPr/>
          <p:nvPr/>
        </p:nvSpPr>
        <p:spPr>
          <a:xfrm>
            <a:off x="1308893" y="2858089"/>
            <a:ext cx="2069862" cy="3087701"/>
          </a:xfrm>
          <a:custGeom>
            <a:avLst/>
            <a:gdLst/>
            <a:ahLst/>
            <a:cxnLst/>
            <a:rect l="l" t="t" r="r" b="b"/>
            <a:pathLst>
              <a:path w="18360" h="24084" extrusionOk="0">
                <a:moveTo>
                  <a:pt x="1" y="1"/>
                </a:moveTo>
                <a:lnTo>
                  <a:pt x="1" y="40"/>
                </a:lnTo>
                <a:lnTo>
                  <a:pt x="1" y="14904"/>
                </a:lnTo>
                <a:cubicBezTo>
                  <a:pt x="1" y="19953"/>
                  <a:pt x="4091" y="24083"/>
                  <a:pt x="9180" y="24083"/>
                </a:cubicBezTo>
                <a:cubicBezTo>
                  <a:pt x="14269" y="24083"/>
                  <a:pt x="18360" y="19953"/>
                  <a:pt x="18360" y="14904"/>
                </a:cubicBezTo>
                <a:lnTo>
                  <a:pt x="18360" y="40"/>
                </a:lnTo>
                <a:lnTo>
                  <a:pt x="18360" y="1"/>
                </a:lnTo>
                <a:cubicBezTo>
                  <a:pt x="18360" y="5090"/>
                  <a:pt x="14238" y="9188"/>
                  <a:pt x="9180" y="9188"/>
                </a:cubicBezTo>
                <a:cubicBezTo>
                  <a:pt x="4091" y="9188"/>
                  <a:pt x="1" y="5090"/>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Google Shape;2115;p32">
            <a:extLst>
              <a:ext uri="{FF2B5EF4-FFF2-40B4-BE49-F238E27FC236}">
                <a16:creationId xmlns:a16="http://schemas.microsoft.com/office/drawing/2014/main" id="{3A0DC144-07F5-A9E7-C81C-C2C3E3153D3A}"/>
              </a:ext>
            </a:extLst>
          </p:cNvPr>
          <p:cNvSpPr/>
          <p:nvPr/>
        </p:nvSpPr>
        <p:spPr>
          <a:xfrm>
            <a:off x="1308892" y="2024268"/>
            <a:ext cx="2069862" cy="2052106"/>
          </a:xfrm>
          <a:custGeom>
            <a:avLst/>
            <a:gdLst/>
            <a:ahLst/>
            <a:cxnLst/>
            <a:rect l="l" t="t" r="r" b="b"/>
            <a:pathLst>
              <a:path w="18360" h="18202" extrusionOk="0">
                <a:moveTo>
                  <a:pt x="9045" y="0"/>
                </a:moveTo>
                <a:cubicBezTo>
                  <a:pt x="4028" y="0"/>
                  <a:pt x="1" y="4027"/>
                  <a:pt x="1" y="9014"/>
                </a:cubicBezTo>
                <a:cubicBezTo>
                  <a:pt x="1" y="14103"/>
                  <a:pt x="4091" y="18201"/>
                  <a:pt x="9180" y="18201"/>
                </a:cubicBezTo>
                <a:cubicBezTo>
                  <a:pt x="14238" y="18201"/>
                  <a:pt x="18360" y="14103"/>
                  <a:pt x="18360" y="9014"/>
                </a:cubicBezTo>
                <a:cubicBezTo>
                  <a:pt x="18360" y="4027"/>
                  <a:pt x="14301" y="0"/>
                  <a:pt x="9315" y="0"/>
                </a:cubicBezTo>
                <a:close/>
              </a:path>
            </a:pathLst>
          </a:custGeom>
          <a:solidFill>
            <a:srgbClr val="54AED6"/>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Google Shape;2116;p32">
            <a:extLst>
              <a:ext uri="{FF2B5EF4-FFF2-40B4-BE49-F238E27FC236}">
                <a16:creationId xmlns:a16="http://schemas.microsoft.com/office/drawing/2014/main" id="{37B062DD-3977-250B-2D84-8D793B685212}"/>
              </a:ext>
            </a:extLst>
          </p:cNvPr>
          <p:cNvSpPr/>
          <p:nvPr/>
        </p:nvSpPr>
        <p:spPr>
          <a:xfrm>
            <a:off x="1666393" y="2366551"/>
            <a:ext cx="1354881" cy="1355820"/>
          </a:xfrm>
          <a:custGeom>
            <a:avLst/>
            <a:gdLst/>
            <a:ahLst/>
            <a:cxnLst/>
            <a:rect l="l" t="t" r="r" b="b"/>
            <a:pathLst>
              <a:path w="12018" h="12026" extrusionOk="0">
                <a:moveTo>
                  <a:pt x="6009" y="0"/>
                </a:moveTo>
                <a:cubicBezTo>
                  <a:pt x="2672" y="0"/>
                  <a:pt x="0" y="2712"/>
                  <a:pt x="0" y="6017"/>
                </a:cubicBezTo>
                <a:cubicBezTo>
                  <a:pt x="0" y="9347"/>
                  <a:pt x="2672" y="12026"/>
                  <a:pt x="6009" y="12026"/>
                </a:cubicBezTo>
                <a:cubicBezTo>
                  <a:pt x="9315" y="12026"/>
                  <a:pt x="12018" y="9347"/>
                  <a:pt x="12018" y="6017"/>
                </a:cubicBezTo>
                <a:cubicBezTo>
                  <a:pt x="12018" y="2712"/>
                  <a:pt x="9315"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2119;p32">
            <a:extLst>
              <a:ext uri="{FF2B5EF4-FFF2-40B4-BE49-F238E27FC236}">
                <a16:creationId xmlns:a16="http://schemas.microsoft.com/office/drawing/2014/main" id="{A727D7DE-2156-9D5B-6D08-DC821C11A51A}"/>
              </a:ext>
            </a:extLst>
          </p:cNvPr>
          <p:cNvSpPr/>
          <p:nvPr/>
        </p:nvSpPr>
        <p:spPr>
          <a:xfrm>
            <a:off x="2014926" y="2722240"/>
            <a:ext cx="640011" cy="644426"/>
          </a:xfrm>
          <a:custGeom>
            <a:avLst/>
            <a:gdLst/>
            <a:ahLst/>
            <a:cxnLst/>
            <a:rect l="l" t="t" r="r" b="b"/>
            <a:pathLst>
              <a:path w="5677" h="5716" extrusionOk="0">
                <a:moveTo>
                  <a:pt x="2838" y="270"/>
                </a:moveTo>
                <a:cubicBezTo>
                  <a:pt x="4257" y="270"/>
                  <a:pt x="5446" y="1419"/>
                  <a:pt x="5446" y="2878"/>
                </a:cubicBezTo>
                <a:cubicBezTo>
                  <a:pt x="5446" y="4297"/>
                  <a:pt x="4257" y="5454"/>
                  <a:pt x="2838" y="5454"/>
                </a:cubicBezTo>
                <a:cubicBezTo>
                  <a:pt x="1387" y="5454"/>
                  <a:pt x="230" y="4297"/>
                  <a:pt x="230" y="2878"/>
                </a:cubicBezTo>
                <a:cubicBezTo>
                  <a:pt x="230" y="1419"/>
                  <a:pt x="1387" y="270"/>
                  <a:pt x="2838" y="270"/>
                </a:cubicBezTo>
                <a:close/>
                <a:moveTo>
                  <a:pt x="2838" y="0"/>
                </a:moveTo>
                <a:cubicBezTo>
                  <a:pt x="1253" y="0"/>
                  <a:pt x="0" y="1293"/>
                  <a:pt x="0" y="2878"/>
                </a:cubicBezTo>
                <a:cubicBezTo>
                  <a:pt x="0" y="4432"/>
                  <a:pt x="1253" y="5716"/>
                  <a:pt x="2838" y="5716"/>
                </a:cubicBezTo>
                <a:cubicBezTo>
                  <a:pt x="4392" y="5716"/>
                  <a:pt x="5676" y="4432"/>
                  <a:pt x="5676" y="2878"/>
                </a:cubicBezTo>
                <a:cubicBezTo>
                  <a:pt x="5676" y="1293"/>
                  <a:pt x="4392" y="0"/>
                  <a:pt x="2838"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oogle Shape;2120;p32">
            <a:extLst>
              <a:ext uri="{FF2B5EF4-FFF2-40B4-BE49-F238E27FC236}">
                <a16:creationId xmlns:a16="http://schemas.microsoft.com/office/drawing/2014/main" id="{FE44DEBB-8CF2-1A07-B215-F6ED1CD8668F}"/>
              </a:ext>
            </a:extLst>
          </p:cNvPr>
          <p:cNvSpPr/>
          <p:nvPr/>
        </p:nvSpPr>
        <p:spPr>
          <a:xfrm>
            <a:off x="3744317" y="2858089"/>
            <a:ext cx="2069862" cy="3087701"/>
          </a:xfrm>
          <a:custGeom>
            <a:avLst/>
            <a:gdLst/>
            <a:ahLst/>
            <a:cxnLst/>
            <a:rect l="l" t="t" r="r" b="b"/>
            <a:pathLst>
              <a:path w="18360" h="24084" extrusionOk="0">
                <a:moveTo>
                  <a:pt x="0" y="1"/>
                </a:moveTo>
                <a:lnTo>
                  <a:pt x="0" y="40"/>
                </a:lnTo>
                <a:lnTo>
                  <a:pt x="0" y="14904"/>
                </a:lnTo>
                <a:cubicBezTo>
                  <a:pt x="0" y="19953"/>
                  <a:pt x="4090" y="24083"/>
                  <a:pt x="9180" y="24083"/>
                </a:cubicBezTo>
                <a:cubicBezTo>
                  <a:pt x="14269" y="24083"/>
                  <a:pt x="18359" y="19953"/>
                  <a:pt x="18359" y="14904"/>
                </a:cubicBezTo>
                <a:lnTo>
                  <a:pt x="18359" y="40"/>
                </a:lnTo>
                <a:lnTo>
                  <a:pt x="18359" y="1"/>
                </a:lnTo>
                <a:cubicBezTo>
                  <a:pt x="18359" y="5090"/>
                  <a:pt x="14237" y="9188"/>
                  <a:pt x="9180" y="9188"/>
                </a:cubicBezTo>
                <a:cubicBezTo>
                  <a:pt x="4090" y="9188"/>
                  <a:pt x="0" y="5090"/>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2121;p32">
            <a:extLst>
              <a:ext uri="{FF2B5EF4-FFF2-40B4-BE49-F238E27FC236}">
                <a16:creationId xmlns:a16="http://schemas.microsoft.com/office/drawing/2014/main" id="{C12F387B-64DE-79F0-924F-16931F9E34CC}"/>
              </a:ext>
            </a:extLst>
          </p:cNvPr>
          <p:cNvSpPr/>
          <p:nvPr/>
        </p:nvSpPr>
        <p:spPr>
          <a:xfrm>
            <a:off x="3744320" y="2024268"/>
            <a:ext cx="2069862" cy="2052106"/>
          </a:xfrm>
          <a:custGeom>
            <a:avLst/>
            <a:gdLst/>
            <a:ahLst/>
            <a:cxnLst/>
            <a:rect l="l" t="t" r="r" b="b"/>
            <a:pathLst>
              <a:path w="18360" h="18202" extrusionOk="0">
                <a:moveTo>
                  <a:pt x="9045" y="0"/>
                </a:moveTo>
                <a:cubicBezTo>
                  <a:pt x="4027" y="0"/>
                  <a:pt x="0" y="4027"/>
                  <a:pt x="0" y="9014"/>
                </a:cubicBezTo>
                <a:cubicBezTo>
                  <a:pt x="0" y="14103"/>
                  <a:pt x="4090" y="18201"/>
                  <a:pt x="9180" y="18201"/>
                </a:cubicBezTo>
                <a:cubicBezTo>
                  <a:pt x="14237" y="18201"/>
                  <a:pt x="18359" y="14103"/>
                  <a:pt x="18359" y="9014"/>
                </a:cubicBezTo>
                <a:cubicBezTo>
                  <a:pt x="18359" y="4027"/>
                  <a:pt x="14301" y="0"/>
                  <a:pt x="9314" y="0"/>
                </a:cubicBezTo>
                <a:close/>
              </a:path>
            </a:pathLst>
          </a:custGeom>
          <a:solidFill>
            <a:srgbClr val="3280AD"/>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Google Shape;2122;p32">
            <a:extLst>
              <a:ext uri="{FF2B5EF4-FFF2-40B4-BE49-F238E27FC236}">
                <a16:creationId xmlns:a16="http://schemas.microsoft.com/office/drawing/2014/main" id="{693D9D57-2323-342D-0C15-C4EE55B7162C}"/>
              </a:ext>
            </a:extLst>
          </p:cNvPr>
          <p:cNvSpPr/>
          <p:nvPr/>
        </p:nvSpPr>
        <p:spPr>
          <a:xfrm>
            <a:off x="4101708" y="2366551"/>
            <a:ext cx="1354994" cy="1355820"/>
          </a:xfrm>
          <a:custGeom>
            <a:avLst/>
            <a:gdLst/>
            <a:ahLst/>
            <a:cxnLst/>
            <a:rect l="l" t="t" r="r" b="b"/>
            <a:pathLst>
              <a:path w="12019" h="12026" extrusionOk="0">
                <a:moveTo>
                  <a:pt x="6010" y="0"/>
                </a:moveTo>
                <a:cubicBezTo>
                  <a:pt x="2672" y="0"/>
                  <a:pt x="1" y="2712"/>
                  <a:pt x="1" y="6017"/>
                </a:cubicBezTo>
                <a:cubicBezTo>
                  <a:pt x="1" y="9347"/>
                  <a:pt x="2672" y="12026"/>
                  <a:pt x="6010" y="12026"/>
                </a:cubicBezTo>
                <a:cubicBezTo>
                  <a:pt x="9315" y="12026"/>
                  <a:pt x="12018" y="9347"/>
                  <a:pt x="12018" y="6017"/>
                </a:cubicBezTo>
                <a:cubicBezTo>
                  <a:pt x="12018" y="2712"/>
                  <a:pt x="9315" y="0"/>
                  <a:pt x="6010"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2125;p32">
            <a:extLst>
              <a:ext uri="{FF2B5EF4-FFF2-40B4-BE49-F238E27FC236}">
                <a16:creationId xmlns:a16="http://schemas.microsoft.com/office/drawing/2014/main" id="{EF7E21CD-D1F9-E713-21EF-F4CD364CD34F}"/>
              </a:ext>
            </a:extLst>
          </p:cNvPr>
          <p:cNvSpPr/>
          <p:nvPr/>
        </p:nvSpPr>
        <p:spPr>
          <a:xfrm>
            <a:off x="4414029" y="2709384"/>
            <a:ext cx="715095" cy="670131"/>
          </a:xfrm>
          <a:custGeom>
            <a:avLst/>
            <a:gdLst/>
            <a:ahLst/>
            <a:cxnLst/>
            <a:rect l="l" t="t" r="r" b="b"/>
            <a:pathLst>
              <a:path w="6343" h="5944" extrusionOk="0">
                <a:moveTo>
                  <a:pt x="1063" y="413"/>
                </a:moveTo>
                <a:cubicBezTo>
                  <a:pt x="1158" y="413"/>
                  <a:pt x="1261" y="476"/>
                  <a:pt x="1261" y="611"/>
                </a:cubicBezTo>
                <a:cubicBezTo>
                  <a:pt x="1261" y="706"/>
                  <a:pt x="1158" y="809"/>
                  <a:pt x="1063" y="809"/>
                </a:cubicBezTo>
                <a:cubicBezTo>
                  <a:pt x="928" y="809"/>
                  <a:pt x="865" y="706"/>
                  <a:pt x="865" y="611"/>
                </a:cubicBezTo>
                <a:cubicBezTo>
                  <a:pt x="865" y="476"/>
                  <a:pt x="928" y="413"/>
                  <a:pt x="1063" y="413"/>
                </a:cubicBezTo>
                <a:close/>
                <a:moveTo>
                  <a:pt x="1554" y="4012"/>
                </a:moveTo>
                <a:cubicBezTo>
                  <a:pt x="1586" y="4012"/>
                  <a:pt x="1586" y="4012"/>
                  <a:pt x="1586" y="4043"/>
                </a:cubicBezTo>
                <a:cubicBezTo>
                  <a:pt x="1618" y="4043"/>
                  <a:pt x="1618" y="4075"/>
                  <a:pt x="1618" y="4075"/>
                </a:cubicBezTo>
                <a:cubicBezTo>
                  <a:pt x="1657" y="4107"/>
                  <a:pt x="1689" y="4107"/>
                  <a:pt x="1689" y="4138"/>
                </a:cubicBezTo>
                <a:lnTo>
                  <a:pt x="1721" y="4178"/>
                </a:lnTo>
                <a:cubicBezTo>
                  <a:pt x="1753" y="4210"/>
                  <a:pt x="1784" y="4242"/>
                  <a:pt x="1856" y="4305"/>
                </a:cubicBezTo>
                <a:lnTo>
                  <a:pt x="1887" y="4305"/>
                </a:lnTo>
                <a:cubicBezTo>
                  <a:pt x="1887" y="4337"/>
                  <a:pt x="1919" y="4376"/>
                  <a:pt x="1951" y="4376"/>
                </a:cubicBezTo>
                <a:cubicBezTo>
                  <a:pt x="1951" y="4408"/>
                  <a:pt x="1951" y="4408"/>
                  <a:pt x="1982" y="4408"/>
                </a:cubicBezTo>
                <a:cubicBezTo>
                  <a:pt x="1982" y="4440"/>
                  <a:pt x="2014" y="4440"/>
                  <a:pt x="2014" y="4440"/>
                </a:cubicBezTo>
                <a:lnTo>
                  <a:pt x="1753" y="4733"/>
                </a:lnTo>
                <a:lnTo>
                  <a:pt x="1293" y="4273"/>
                </a:lnTo>
                <a:lnTo>
                  <a:pt x="1554" y="4012"/>
                </a:lnTo>
                <a:close/>
                <a:moveTo>
                  <a:pt x="3532" y="185"/>
                </a:moveTo>
                <a:cubicBezTo>
                  <a:pt x="3992" y="185"/>
                  <a:pt x="4458" y="324"/>
                  <a:pt x="4860" y="611"/>
                </a:cubicBezTo>
                <a:cubicBezTo>
                  <a:pt x="5883" y="1364"/>
                  <a:pt x="6144" y="2791"/>
                  <a:pt x="5383" y="3813"/>
                </a:cubicBezTo>
                <a:cubicBezTo>
                  <a:pt x="4946" y="4434"/>
                  <a:pt x="4252" y="4762"/>
                  <a:pt x="3544" y="4762"/>
                </a:cubicBezTo>
                <a:cubicBezTo>
                  <a:pt x="3084" y="4762"/>
                  <a:pt x="2618" y="4624"/>
                  <a:pt x="2212" y="4337"/>
                </a:cubicBezTo>
                <a:cubicBezTo>
                  <a:pt x="2149" y="4305"/>
                  <a:pt x="2117" y="4273"/>
                  <a:pt x="2086" y="4242"/>
                </a:cubicBezTo>
                <a:lnTo>
                  <a:pt x="2054" y="4210"/>
                </a:lnTo>
                <a:cubicBezTo>
                  <a:pt x="2014" y="4178"/>
                  <a:pt x="1982" y="4138"/>
                  <a:pt x="1951" y="4107"/>
                </a:cubicBezTo>
                <a:cubicBezTo>
                  <a:pt x="1919" y="4107"/>
                  <a:pt x="1919" y="4075"/>
                  <a:pt x="1887" y="4075"/>
                </a:cubicBezTo>
                <a:cubicBezTo>
                  <a:pt x="1856" y="4043"/>
                  <a:pt x="1816" y="4012"/>
                  <a:pt x="1816" y="3980"/>
                </a:cubicBezTo>
                <a:lnTo>
                  <a:pt x="1784" y="3940"/>
                </a:lnTo>
                <a:cubicBezTo>
                  <a:pt x="1753" y="3877"/>
                  <a:pt x="1721" y="3845"/>
                  <a:pt x="1689" y="3813"/>
                </a:cubicBezTo>
                <a:cubicBezTo>
                  <a:pt x="1095" y="3021"/>
                  <a:pt x="1095" y="1927"/>
                  <a:pt x="1689" y="1134"/>
                </a:cubicBezTo>
                <a:cubicBezTo>
                  <a:pt x="2127" y="514"/>
                  <a:pt x="2823" y="185"/>
                  <a:pt x="3532" y="185"/>
                </a:cubicBezTo>
                <a:close/>
                <a:moveTo>
                  <a:pt x="1158" y="4408"/>
                </a:moveTo>
                <a:lnTo>
                  <a:pt x="1618" y="4868"/>
                </a:lnTo>
                <a:lnTo>
                  <a:pt x="793" y="5660"/>
                </a:lnTo>
                <a:cubicBezTo>
                  <a:pt x="730" y="5728"/>
                  <a:pt x="649" y="5762"/>
                  <a:pt x="566" y="5762"/>
                </a:cubicBezTo>
                <a:cubicBezTo>
                  <a:pt x="484" y="5762"/>
                  <a:pt x="401" y="5728"/>
                  <a:pt x="334" y="5660"/>
                </a:cubicBezTo>
                <a:cubicBezTo>
                  <a:pt x="231" y="5526"/>
                  <a:pt x="231" y="5328"/>
                  <a:pt x="365" y="5201"/>
                </a:cubicBezTo>
                <a:lnTo>
                  <a:pt x="1158" y="4408"/>
                </a:lnTo>
                <a:close/>
                <a:moveTo>
                  <a:pt x="3544" y="0"/>
                </a:moveTo>
                <a:cubicBezTo>
                  <a:pt x="2796" y="0"/>
                  <a:pt x="2056" y="332"/>
                  <a:pt x="1554" y="968"/>
                </a:cubicBezTo>
                <a:lnTo>
                  <a:pt x="1388" y="809"/>
                </a:lnTo>
                <a:cubicBezTo>
                  <a:pt x="1420" y="738"/>
                  <a:pt x="1459" y="674"/>
                  <a:pt x="1459" y="611"/>
                </a:cubicBezTo>
                <a:cubicBezTo>
                  <a:pt x="1459" y="373"/>
                  <a:pt x="1261" y="215"/>
                  <a:pt x="1063" y="215"/>
                </a:cubicBezTo>
                <a:cubicBezTo>
                  <a:pt x="865" y="215"/>
                  <a:pt x="730" y="310"/>
                  <a:pt x="667" y="508"/>
                </a:cubicBezTo>
                <a:lnTo>
                  <a:pt x="72" y="508"/>
                </a:lnTo>
                <a:lnTo>
                  <a:pt x="72" y="706"/>
                </a:lnTo>
                <a:lnTo>
                  <a:pt x="667" y="706"/>
                </a:lnTo>
                <a:cubicBezTo>
                  <a:pt x="730" y="872"/>
                  <a:pt x="865" y="1007"/>
                  <a:pt x="1063" y="1007"/>
                </a:cubicBezTo>
                <a:cubicBezTo>
                  <a:pt x="1126" y="1007"/>
                  <a:pt x="1190" y="968"/>
                  <a:pt x="1261" y="936"/>
                </a:cubicBezTo>
                <a:lnTo>
                  <a:pt x="1459" y="1134"/>
                </a:lnTo>
                <a:cubicBezTo>
                  <a:pt x="928" y="1959"/>
                  <a:pt x="928" y="3021"/>
                  <a:pt x="1459" y="3813"/>
                </a:cubicBezTo>
                <a:lnTo>
                  <a:pt x="1158" y="4138"/>
                </a:lnTo>
                <a:lnTo>
                  <a:pt x="199" y="5066"/>
                </a:lnTo>
                <a:cubicBezTo>
                  <a:pt x="1" y="5264"/>
                  <a:pt x="1" y="5597"/>
                  <a:pt x="199" y="5795"/>
                </a:cubicBezTo>
                <a:cubicBezTo>
                  <a:pt x="298" y="5894"/>
                  <a:pt x="431" y="5944"/>
                  <a:pt x="567" y="5944"/>
                </a:cubicBezTo>
                <a:cubicBezTo>
                  <a:pt x="704" y="5944"/>
                  <a:pt x="845" y="5894"/>
                  <a:pt x="960" y="5795"/>
                </a:cubicBezTo>
                <a:lnTo>
                  <a:pt x="1887" y="4868"/>
                </a:lnTo>
                <a:lnTo>
                  <a:pt x="2181" y="4574"/>
                </a:lnTo>
                <a:cubicBezTo>
                  <a:pt x="2599" y="4838"/>
                  <a:pt x="3070" y="4968"/>
                  <a:pt x="3536" y="4968"/>
                </a:cubicBezTo>
                <a:cubicBezTo>
                  <a:pt x="4288" y="4968"/>
                  <a:pt x="5029" y="4631"/>
                  <a:pt x="5518" y="3980"/>
                </a:cubicBezTo>
                <a:cubicBezTo>
                  <a:pt x="6342" y="2918"/>
                  <a:pt x="6144" y="1332"/>
                  <a:pt x="5058" y="508"/>
                </a:cubicBezTo>
                <a:cubicBezTo>
                  <a:pt x="4605" y="166"/>
                  <a:pt x="4073" y="0"/>
                  <a:pt x="3544"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Google Shape;2126;p32">
            <a:extLst>
              <a:ext uri="{FF2B5EF4-FFF2-40B4-BE49-F238E27FC236}">
                <a16:creationId xmlns:a16="http://schemas.microsoft.com/office/drawing/2014/main" id="{3D6F4B7B-927E-6D2A-185E-52601E030A7D}"/>
              </a:ext>
            </a:extLst>
          </p:cNvPr>
          <p:cNvSpPr/>
          <p:nvPr/>
        </p:nvSpPr>
        <p:spPr>
          <a:xfrm>
            <a:off x="6164410" y="2858089"/>
            <a:ext cx="2074372" cy="3087701"/>
          </a:xfrm>
          <a:custGeom>
            <a:avLst/>
            <a:gdLst/>
            <a:ahLst/>
            <a:cxnLst/>
            <a:rect l="l" t="t" r="r" b="b"/>
            <a:pathLst>
              <a:path w="18400" h="24084" extrusionOk="0">
                <a:moveTo>
                  <a:pt x="1" y="1"/>
                </a:moveTo>
                <a:lnTo>
                  <a:pt x="1" y="40"/>
                </a:lnTo>
                <a:lnTo>
                  <a:pt x="1" y="14904"/>
                </a:lnTo>
                <a:cubicBezTo>
                  <a:pt x="1" y="19953"/>
                  <a:pt x="4131" y="24083"/>
                  <a:pt x="9180" y="24083"/>
                </a:cubicBezTo>
                <a:cubicBezTo>
                  <a:pt x="14270" y="24083"/>
                  <a:pt x="18400" y="19953"/>
                  <a:pt x="18400" y="14904"/>
                </a:cubicBezTo>
                <a:lnTo>
                  <a:pt x="18400" y="40"/>
                </a:lnTo>
                <a:lnTo>
                  <a:pt x="18368" y="1"/>
                </a:lnTo>
                <a:cubicBezTo>
                  <a:pt x="18368" y="5090"/>
                  <a:pt x="14270" y="9188"/>
                  <a:pt x="9180" y="9188"/>
                </a:cubicBezTo>
                <a:cubicBezTo>
                  <a:pt x="4131" y="9188"/>
                  <a:pt x="1" y="5090"/>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Google Shape;2127;p32">
            <a:extLst>
              <a:ext uri="{FF2B5EF4-FFF2-40B4-BE49-F238E27FC236}">
                <a16:creationId xmlns:a16="http://schemas.microsoft.com/office/drawing/2014/main" id="{A9C5863D-48FB-26D9-2690-CC9DD82B2F14}"/>
              </a:ext>
            </a:extLst>
          </p:cNvPr>
          <p:cNvSpPr/>
          <p:nvPr/>
        </p:nvSpPr>
        <p:spPr>
          <a:xfrm>
            <a:off x="6164415" y="2024268"/>
            <a:ext cx="2070764" cy="2052106"/>
          </a:xfrm>
          <a:custGeom>
            <a:avLst/>
            <a:gdLst/>
            <a:ahLst/>
            <a:cxnLst/>
            <a:rect l="l" t="t" r="r" b="b"/>
            <a:pathLst>
              <a:path w="18368" h="18202" extrusionOk="0">
                <a:moveTo>
                  <a:pt x="9054" y="0"/>
                </a:moveTo>
                <a:cubicBezTo>
                  <a:pt x="4067" y="0"/>
                  <a:pt x="1" y="4027"/>
                  <a:pt x="1" y="9014"/>
                </a:cubicBezTo>
                <a:cubicBezTo>
                  <a:pt x="1" y="14103"/>
                  <a:pt x="4131" y="18201"/>
                  <a:pt x="9180" y="18201"/>
                </a:cubicBezTo>
                <a:cubicBezTo>
                  <a:pt x="14270" y="18201"/>
                  <a:pt x="18368" y="14103"/>
                  <a:pt x="18368" y="9014"/>
                </a:cubicBezTo>
                <a:cubicBezTo>
                  <a:pt x="18368" y="4027"/>
                  <a:pt x="14333" y="0"/>
                  <a:pt x="9347" y="0"/>
                </a:cubicBezTo>
                <a:close/>
              </a:path>
            </a:pathLst>
          </a:custGeom>
          <a:solidFill>
            <a:srgbClr val="1F5B84"/>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2128;p32">
            <a:extLst>
              <a:ext uri="{FF2B5EF4-FFF2-40B4-BE49-F238E27FC236}">
                <a16:creationId xmlns:a16="http://schemas.microsoft.com/office/drawing/2014/main" id="{494B6E55-5EE7-24F8-83B7-7EAB2E7B5245}"/>
              </a:ext>
            </a:extLst>
          </p:cNvPr>
          <p:cNvSpPr/>
          <p:nvPr/>
        </p:nvSpPr>
        <p:spPr>
          <a:xfrm>
            <a:off x="6521916" y="2366551"/>
            <a:ext cx="1355895" cy="1355820"/>
          </a:xfrm>
          <a:custGeom>
            <a:avLst/>
            <a:gdLst/>
            <a:ahLst/>
            <a:cxnLst/>
            <a:rect l="l" t="t" r="r" b="b"/>
            <a:pathLst>
              <a:path w="12027" h="12026" extrusionOk="0">
                <a:moveTo>
                  <a:pt x="6009" y="0"/>
                </a:moveTo>
                <a:cubicBezTo>
                  <a:pt x="2712" y="0"/>
                  <a:pt x="1" y="2712"/>
                  <a:pt x="1" y="6017"/>
                </a:cubicBezTo>
                <a:cubicBezTo>
                  <a:pt x="1" y="9347"/>
                  <a:pt x="2712" y="12026"/>
                  <a:pt x="6009" y="12026"/>
                </a:cubicBezTo>
                <a:cubicBezTo>
                  <a:pt x="9347" y="12026"/>
                  <a:pt x="12026" y="9347"/>
                  <a:pt x="12026" y="6017"/>
                </a:cubicBezTo>
                <a:cubicBezTo>
                  <a:pt x="12026" y="2712"/>
                  <a:pt x="9347"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Google Shape;2132;p32">
            <a:extLst>
              <a:ext uri="{FF2B5EF4-FFF2-40B4-BE49-F238E27FC236}">
                <a16:creationId xmlns:a16="http://schemas.microsoft.com/office/drawing/2014/main" id="{2E383C01-29C6-D147-3D90-B390DE8E1BDD}"/>
              </a:ext>
            </a:extLst>
          </p:cNvPr>
          <p:cNvSpPr/>
          <p:nvPr/>
        </p:nvSpPr>
        <p:spPr>
          <a:xfrm>
            <a:off x="8599834" y="2858089"/>
            <a:ext cx="2070764" cy="3087701"/>
          </a:xfrm>
          <a:custGeom>
            <a:avLst/>
            <a:gdLst/>
            <a:ahLst/>
            <a:cxnLst/>
            <a:rect l="l" t="t" r="r" b="b"/>
            <a:pathLst>
              <a:path w="18368" h="24084" extrusionOk="0">
                <a:moveTo>
                  <a:pt x="0" y="1"/>
                </a:moveTo>
                <a:lnTo>
                  <a:pt x="0" y="40"/>
                </a:lnTo>
                <a:lnTo>
                  <a:pt x="0" y="14904"/>
                </a:lnTo>
                <a:cubicBezTo>
                  <a:pt x="0" y="19953"/>
                  <a:pt x="4130" y="24083"/>
                  <a:pt x="9180" y="24083"/>
                </a:cubicBezTo>
                <a:cubicBezTo>
                  <a:pt x="14269" y="24083"/>
                  <a:pt x="18367" y="19953"/>
                  <a:pt x="18367" y="14904"/>
                </a:cubicBezTo>
                <a:lnTo>
                  <a:pt x="18367" y="40"/>
                </a:lnTo>
                <a:lnTo>
                  <a:pt x="18367" y="1"/>
                </a:lnTo>
                <a:cubicBezTo>
                  <a:pt x="18367" y="5090"/>
                  <a:pt x="14269" y="9188"/>
                  <a:pt x="9180" y="9188"/>
                </a:cubicBezTo>
                <a:cubicBezTo>
                  <a:pt x="4130" y="9188"/>
                  <a:pt x="0" y="5090"/>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133;p32">
            <a:extLst>
              <a:ext uri="{FF2B5EF4-FFF2-40B4-BE49-F238E27FC236}">
                <a16:creationId xmlns:a16="http://schemas.microsoft.com/office/drawing/2014/main" id="{8316CAC6-7D70-BB43-4A5D-9C1B361FC12C}"/>
              </a:ext>
            </a:extLst>
          </p:cNvPr>
          <p:cNvSpPr/>
          <p:nvPr/>
        </p:nvSpPr>
        <p:spPr>
          <a:xfrm>
            <a:off x="8599841" y="2024268"/>
            <a:ext cx="2070764" cy="2052106"/>
          </a:xfrm>
          <a:custGeom>
            <a:avLst/>
            <a:gdLst/>
            <a:ahLst/>
            <a:cxnLst/>
            <a:rect l="l" t="t" r="r" b="b"/>
            <a:pathLst>
              <a:path w="18368" h="18202" extrusionOk="0">
                <a:moveTo>
                  <a:pt x="9053" y="0"/>
                </a:moveTo>
                <a:cubicBezTo>
                  <a:pt x="4067" y="0"/>
                  <a:pt x="0" y="4027"/>
                  <a:pt x="0" y="9014"/>
                </a:cubicBezTo>
                <a:cubicBezTo>
                  <a:pt x="0" y="14103"/>
                  <a:pt x="4130" y="18201"/>
                  <a:pt x="9180" y="18201"/>
                </a:cubicBezTo>
                <a:cubicBezTo>
                  <a:pt x="14269" y="18201"/>
                  <a:pt x="18367" y="14103"/>
                  <a:pt x="18367" y="9014"/>
                </a:cubicBezTo>
                <a:cubicBezTo>
                  <a:pt x="18367" y="4027"/>
                  <a:pt x="14333" y="0"/>
                  <a:pt x="9346" y="0"/>
                </a:cubicBezTo>
                <a:close/>
              </a:path>
            </a:pathLst>
          </a:custGeom>
          <a:solidFill>
            <a:srgbClr val="0C3E65"/>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2134;p32">
            <a:extLst>
              <a:ext uri="{FF2B5EF4-FFF2-40B4-BE49-F238E27FC236}">
                <a16:creationId xmlns:a16="http://schemas.microsoft.com/office/drawing/2014/main" id="{0F65457B-3FA9-7672-615A-3EB4D445AD31}"/>
              </a:ext>
            </a:extLst>
          </p:cNvPr>
          <p:cNvSpPr/>
          <p:nvPr/>
        </p:nvSpPr>
        <p:spPr>
          <a:xfrm>
            <a:off x="8957343" y="2366551"/>
            <a:ext cx="1355783" cy="1355820"/>
          </a:xfrm>
          <a:custGeom>
            <a:avLst/>
            <a:gdLst/>
            <a:ahLst/>
            <a:cxnLst/>
            <a:rect l="l" t="t" r="r" b="b"/>
            <a:pathLst>
              <a:path w="12026" h="12026" extrusionOk="0">
                <a:moveTo>
                  <a:pt x="6009" y="0"/>
                </a:moveTo>
                <a:cubicBezTo>
                  <a:pt x="2711" y="0"/>
                  <a:pt x="0" y="2712"/>
                  <a:pt x="0" y="6017"/>
                </a:cubicBezTo>
                <a:cubicBezTo>
                  <a:pt x="0" y="9347"/>
                  <a:pt x="2711" y="12026"/>
                  <a:pt x="6009" y="12026"/>
                </a:cubicBezTo>
                <a:cubicBezTo>
                  <a:pt x="9346" y="12026"/>
                  <a:pt x="12026" y="9347"/>
                  <a:pt x="12026" y="6017"/>
                </a:cubicBezTo>
                <a:cubicBezTo>
                  <a:pt x="12026" y="2712"/>
                  <a:pt x="9346"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oogle Shape;2135;p32">
            <a:extLst>
              <a:ext uri="{FF2B5EF4-FFF2-40B4-BE49-F238E27FC236}">
                <a16:creationId xmlns:a16="http://schemas.microsoft.com/office/drawing/2014/main" id="{702EB540-C1C6-A654-CEBB-68849F084E14}"/>
              </a:ext>
            </a:extLst>
          </p:cNvPr>
          <p:cNvGrpSpPr/>
          <p:nvPr/>
        </p:nvGrpSpPr>
        <p:grpSpPr>
          <a:xfrm>
            <a:off x="9321947" y="2716442"/>
            <a:ext cx="656037" cy="656038"/>
            <a:chOff x="7265888" y="1827499"/>
            <a:chExt cx="530372" cy="530373"/>
          </a:xfrm>
        </p:grpSpPr>
        <p:sp>
          <p:nvSpPr>
            <p:cNvPr id="18" name="Google Shape;2136;p32">
              <a:extLst>
                <a:ext uri="{FF2B5EF4-FFF2-40B4-BE49-F238E27FC236}">
                  <a16:creationId xmlns:a16="http://schemas.microsoft.com/office/drawing/2014/main" id="{7CF61B01-9E2D-6F6D-010E-2BE19CD9F0EB}"/>
                </a:ext>
              </a:extLst>
            </p:cNvPr>
            <p:cNvSpPr/>
            <p:nvPr/>
          </p:nvSpPr>
          <p:spPr>
            <a:xfrm>
              <a:off x="7377905" y="1935870"/>
              <a:ext cx="307150" cy="422001"/>
            </a:xfrm>
            <a:custGeom>
              <a:avLst/>
              <a:gdLst/>
              <a:ahLst/>
              <a:cxnLst/>
              <a:rect l="l" t="t" r="r" b="b"/>
              <a:pathLst>
                <a:path w="3370" h="4630" extrusionOk="0">
                  <a:moveTo>
                    <a:pt x="1681" y="270"/>
                  </a:moveTo>
                  <a:cubicBezTo>
                    <a:pt x="2077" y="270"/>
                    <a:pt x="2442" y="397"/>
                    <a:pt x="2703" y="666"/>
                  </a:cubicBezTo>
                  <a:cubicBezTo>
                    <a:pt x="3004" y="960"/>
                    <a:pt x="3131" y="1324"/>
                    <a:pt x="3131" y="1721"/>
                  </a:cubicBezTo>
                  <a:cubicBezTo>
                    <a:pt x="3131" y="2149"/>
                    <a:pt x="2933" y="2545"/>
                    <a:pt x="2608" y="2815"/>
                  </a:cubicBezTo>
                  <a:cubicBezTo>
                    <a:pt x="2339" y="3044"/>
                    <a:pt x="2180" y="3338"/>
                    <a:pt x="2180" y="3639"/>
                  </a:cubicBezTo>
                  <a:lnTo>
                    <a:pt x="1189" y="3639"/>
                  </a:lnTo>
                  <a:cubicBezTo>
                    <a:pt x="1189" y="3338"/>
                    <a:pt x="1054" y="3076"/>
                    <a:pt x="793" y="2846"/>
                  </a:cubicBezTo>
                  <a:cubicBezTo>
                    <a:pt x="428" y="2577"/>
                    <a:pt x="230" y="2149"/>
                    <a:pt x="230" y="1689"/>
                  </a:cubicBezTo>
                  <a:cubicBezTo>
                    <a:pt x="262" y="928"/>
                    <a:pt x="920" y="270"/>
                    <a:pt x="1681" y="270"/>
                  </a:cubicBezTo>
                  <a:close/>
                  <a:moveTo>
                    <a:pt x="2180" y="3901"/>
                  </a:moveTo>
                  <a:lnTo>
                    <a:pt x="2180" y="4265"/>
                  </a:lnTo>
                  <a:cubicBezTo>
                    <a:pt x="2180" y="4329"/>
                    <a:pt x="2109" y="4360"/>
                    <a:pt x="2045" y="4360"/>
                  </a:cubicBezTo>
                  <a:lnTo>
                    <a:pt x="1316" y="4360"/>
                  </a:lnTo>
                  <a:cubicBezTo>
                    <a:pt x="1189" y="4360"/>
                    <a:pt x="1189" y="4234"/>
                    <a:pt x="1189" y="4202"/>
                  </a:cubicBezTo>
                  <a:lnTo>
                    <a:pt x="1189" y="3901"/>
                  </a:lnTo>
                  <a:close/>
                  <a:moveTo>
                    <a:pt x="1649" y="0"/>
                  </a:moveTo>
                  <a:cubicBezTo>
                    <a:pt x="753" y="40"/>
                    <a:pt x="0" y="761"/>
                    <a:pt x="0" y="1689"/>
                  </a:cubicBezTo>
                  <a:cubicBezTo>
                    <a:pt x="0" y="2220"/>
                    <a:pt x="198" y="2712"/>
                    <a:pt x="626" y="3044"/>
                  </a:cubicBezTo>
                  <a:cubicBezTo>
                    <a:pt x="824" y="3211"/>
                    <a:pt x="951" y="3441"/>
                    <a:pt x="951" y="3671"/>
                  </a:cubicBezTo>
                  <a:lnTo>
                    <a:pt x="951" y="4202"/>
                  </a:lnTo>
                  <a:cubicBezTo>
                    <a:pt x="951" y="4463"/>
                    <a:pt x="1149" y="4630"/>
                    <a:pt x="1316" y="4630"/>
                  </a:cubicBezTo>
                  <a:lnTo>
                    <a:pt x="2045" y="4630"/>
                  </a:lnTo>
                  <a:cubicBezTo>
                    <a:pt x="2243" y="4630"/>
                    <a:pt x="2410" y="4463"/>
                    <a:pt x="2410" y="4265"/>
                  </a:cubicBezTo>
                  <a:lnTo>
                    <a:pt x="2410" y="3702"/>
                  </a:lnTo>
                  <a:cubicBezTo>
                    <a:pt x="2410" y="3473"/>
                    <a:pt x="2537" y="3171"/>
                    <a:pt x="2735" y="3013"/>
                  </a:cubicBezTo>
                  <a:cubicBezTo>
                    <a:pt x="3171" y="2712"/>
                    <a:pt x="3369" y="2220"/>
                    <a:pt x="3369" y="1721"/>
                  </a:cubicBezTo>
                  <a:cubicBezTo>
                    <a:pt x="3369" y="1261"/>
                    <a:pt x="3203" y="833"/>
                    <a:pt x="2870" y="500"/>
                  </a:cubicBezTo>
                  <a:cubicBezTo>
                    <a:pt x="2537" y="199"/>
                    <a:pt x="2109" y="0"/>
                    <a:pt x="1649"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Google Shape;2137;p32">
              <a:extLst>
                <a:ext uri="{FF2B5EF4-FFF2-40B4-BE49-F238E27FC236}">
                  <a16:creationId xmlns:a16="http://schemas.microsoft.com/office/drawing/2014/main" id="{767FC448-87E3-8729-48AE-6423CD1A6F73}"/>
                </a:ext>
              </a:extLst>
            </p:cNvPr>
            <p:cNvSpPr/>
            <p:nvPr/>
          </p:nvSpPr>
          <p:spPr>
            <a:xfrm>
              <a:off x="7518724" y="1827499"/>
              <a:ext cx="24700" cy="66536"/>
            </a:xfrm>
            <a:custGeom>
              <a:avLst/>
              <a:gdLst/>
              <a:ahLst/>
              <a:cxnLst/>
              <a:rect l="l" t="t" r="r" b="b"/>
              <a:pathLst>
                <a:path w="271" h="730" extrusionOk="0">
                  <a:moveTo>
                    <a:pt x="136" y="0"/>
                  </a:moveTo>
                  <a:cubicBezTo>
                    <a:pt x="72" y="0"/>
                    <a:pt x="1" y="40"/>
                    <a:pt x="1" y="103"/>
                  </a:cubicBezTo>
                  <a:lnTo>
                    <a:pt x="1" y="595"/>
                  </a:lnTo>
                  <a:cubicBezTo>
                    <a:pt x="1" y="666"/>
                    <a:pt x="72" y="730"/>
                    <a:pt x="136" y="730"/>
                  </a:cubicBezTo>
                  <a:cubicBezTo>
                    <a:pt x="199" y="730"/>
                    <a:pt x="270" y="666"/>
                    <a:pt x="270" y="595"/>
                  </a:cubicBezTo>
                  <a:lnTo>
                    <a:pt x="270" y="103"/>
                  </a:lnTo>
                  <a:cubicBezTo>
                    <a:pt x="270" y="40"/>
                    <a:pt x="199" y="0"/>
                    <a:pt x="136"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Google Shape;2138;p32">
              <a:extLst>
                <a:ext uri="{FF2B5EF4-FFF2-40B4-BE49-F238E27FC236}">
                  <a16:creationId xmlns:a16="http://schemas.microsoft.com/office/drawing/2014/main" id="{A565C613-BC6C-05F5-5713-F7C403CD3511}"/>
                </a:ext>
              </a:extLst>
            </p:cNvPr>
            <p:cNvSpPr/>
            <p:nvPr/>
          </p:nvSpPr>
          <p:spPr>
            <a:xfrm>
              <a:off x="7666835" y="1904061"/>
              <a:ext cx="54321" cy="49947"/>
            </a:xfrm>
            <a:custGeom>
              <a:avLst/>
              <a:gdLst/>
              <a:ahLst/>
              <a:cxnLst/>
              <a:rect l="l" t="t" r="r" b="b"/>
              <a:pathLst>
                <a:path w="596" h="548" extrusionOk="0">
                  <a:moveTo>
                    <a:pt x="465" y="1"/>
                  </a:moveTo>
                  <a:cubicBezTo>
                    <a:pt x="437" y="1"/>
                    <a:pt x="413" y="9"/>
                    <a:pt x="397" y="24"/>
                  </a:cubicBezTo>
                  <a:lnTo>
                    <a:pt x="33" y="349"/>
                  </a:lnTo>
                  <a:cubicBezTo>
                    <a:pt x="1" y="421"/>
                    <a:pt x="1" y="484"/>
                    <a:pt x="33" y="548"/>
                  </a:cubicBezTo>
                  <a:lnTo>
                    <a:pt x="199" y="548"/>
                  </a:lnTo>
                  <a:lnTo>
                    <a:pt x="556" y="191"/>
                  </a:lnTo>
                  <a:cubicBezTo>
                    <a:pt x="595" y="151"/>
                    <a:pt x="595" y="88"/>
                    <a:pt x="556" y="24"/>
                  </a:cubicBezTo>
                  <a:cubicBezTo>
                    <a:pt x="524" y="9"/>
                    <a:pt x="492" y="1"/>
                    <a:pt x="46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Google Shape;2139;p32">
              <a:extLst>
                <a:ext uri="{FF2B5EF4-FFF2-40B4-BE49-F238E27FC236}">
                  <a16:creationId xmlns:a16="http://schemas.microsoft.com/office/drawing/2014/main" id="{84C6E36D-6079-47B8-171D-78ADBC4A16B1}"/>
                </a:ext>
              </a:extLst>
            </p:cNvPr>
            <p:cNvSpPr/>
            <p:nvPr/>
          </p:nvSpPr>
          <p:spPr>
            <a:xfrm>
              <a:off x="7729725" y="2080336"/>
              <a:ext cx="66534" cy="21784"/>
            </a:xfrm>
            <a:custGeom>
              <a:avLst/>
              <a:gdLst/>
              <a:ahLst/>
              <a:cxnLst/>
              <a:rect l="l" t="t" r="r" b="b"/>
              <a:pathLst>
                <a:path w="730" h="239" extrusionOk="0">
                  <a:moveTo>
                    <a:pt x="135" y="1"/>
                  </a:moveTo>
                  <a:cubicBezTo>
                    <a:pt x="64" y="1"/>
                    <a:pt x="1" y="72"/>
                    <a:pt x="1" y="136"/>
                  </a:cubicBezTo>
                  <a:cubicBezTo>
                    <a:pt x="1" y="199"/>
                    <a:pt x="64" y="239"/>
                    <a:pt x="135" y="239"/>
                  </a:cubicBezTo>
                  <a:lnTo>
                    <a:pt x="595" y="239"/>
                  </a:lnTo>
                  <a:cubicBezTo>
                    <a:pt x="698" y="239"/>
                    <a:pt x="730" y="199"/>
                    <a:pt x="730" y="136"/>
                  </a:cubicBezTo>
                  <a:cubicBezTo>
                    <a:pt x="730" y="72"/>
                    <a:pt x="698" y="1"/>
                    <a:pt x="59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Google Shape;2140;p32">
              <a:extLst>
                <a:ext uri="{FF2B5EF4-FFF2-40B4-BE49-F238E27FC236}">
                  <a16:creationId xmlns:a16="http://schemas.microsoft.com/office/drawing/2014/main" id="{0B0ADBFD-2C32-D240-E865-D0C100735392}"/>
                </a:ext>
              </a:extLst>
            </p:cNvPr>
            <p:cNvSpPr/>
            <p:nvPr/>
          </p:nvSpPr>
          <p:spPr>
            <a:xfrm>
              <a:off x="7666835" y="2229905"/>
              <a:ext cx="54321" cy="52864"/>
            </a:xfrm>
            <a:custGeom>
              <a:avLst/>
              <a:gdLst/>
              <a:ahLst/>
              <a:cxnLst/>
              <a:rect l="l" t="t" r="r" b="b"/>
              <a:pathLst>
                <a:path w="596" h="580" extrusionOk="0">
                  <a:moveTo>
                    <a:pt x="125" y="1"/>
                  </a:moveTo>
                  <a:cubicBezTo>
                    <a:pt x="96" y="1"/>
                    <a:pt x="64" y="17"/>
                    <a:pt x="33" y="48"/>
                  </a:cubicBezTo>
                  <a:cubicBezTo>
                    <a:pt x="1" y="80"/>
                    <a:pt x="1" y="143"/>
                    <a:pt x="33" y="215"/>
                  </a:cubicBezTo>
                  <a:lnTo>
                    <a:pt x="397" y="540"/>
                  </a:lnTo>
                  <a:cubicBezTo>
                    <a:pt x="397" y="579"/>
                    <a:pt x="461" y="579"/>
                    <a:pt x="461" y="579"/>
                  </a:cubicBezTo>
                  <a:cubicBezTo>
                    <a:pt x="524" y="579"/>
                    <a:pt x="556" y="579"/>
                    <a:pt x="556" y="540"/>
                  </a:cubicBezTo>
                  <a:cubicBezTo>
                    <a:pt x="595" y="508"/>
                    <a:pt x="595" y="413"/>
                    <a:pt x="556" y="381"/>
                  </a:cubicBezTo>
                  <a:lnTo>
                    <a:pt x="199" y="48"/>
                  </a:lnTo>
                  <a:cubicBezTo>
                    <a:pt x="179" y="17"/>
                    <a:pt x="154" y="1"/>
                    <a:pt x="12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Google Shape;2141;p32">
              <a:extLst>
                <a:ext uri="{FF2B5EF4-FFF2-40B4-BE49-F238E27FC236}">
                  <a16:creationId xmlns:a16="http://schemas.microsoft.com/office/drawing/2014/main" id="{5072A9EA-946D-B7F7-BE69-3BC39CB5D326}"/>
                </a:ext>
              </a:extLst>
            </p:cNvPr>
            <p:cNvSpPr/>
            <p:nvPr/>
          </p:nvSpPr>
          <p:spPr>
            <a:xfrm>
              <a:off x="7338166" y="2229905"/>
              <a:ext cx="57875" cy="52864"/>
            </a:xfrm>
            <a:custGeom>
              <a:avLst/>
              <a:gdLst/>
              <a:ahLst/>
              <a:cxnLst/>
              <a:rect l="l" t="t" r="r" b="b"/>
              <a:pathLst>
                <a:path w="635" h="580" extrusionOk="0">
                  <a:moveTo>
                    <a:pt x="483" y="1"/>
                  </a:moveTo>
                  <a:cubicBezTo>
                    <a:pt x="450" y="1"/>
                    <a:pt x="416" y="17"/>
                    <a:pt x="396" y="48"/>
                  </a:cubicBezTo>
                  <a:lnTo>
                    <a:pt x="71" y="381"/>
                  </a:lnTo>
                  <a:cubicBezTo>
                    <a:pt x="0" y="413"/>
                    <a:pt x="0" y="508"/>
                    <a:pt x="71" y="540"/>
                  </a:cubicBezTo>
                  <a:cubicBezTo>
                    <a:pt x="71" y="579"/>
                    <a:pt x="135" y="579"/>
                    <a:pt x="167" y="579"/>
                  </a:cubicBezTo>
                  <a:cubicBezTo>
                    <a:pt x="167" y="579"/>
                    <a:pt x="198" y="579"/>
                    <a:pt x="238" y="540"/>
                  </a:cubicBezTo>
                  <a:lnTo>
                    <a:pt x="563" y="215"/>
                  </a:lnTo>
                  <a:cubicBezTo>
                    <a:pt x="634" y="143"/>
                    <a:pt x="634" y="80"/>
                    <a:pt x="563" y="48"/>
                  </a:cubicBezTo>
                  <a:cubicBezTo>
                    <a:pt x="547" y="17"/>
                    <a:pt x="515" y="1"/>
                    <a:pt x="483"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Google Shape;2142;p32">
              <a:extLst>
                <a:ext uri="{FF2B5EF4-FFF2-40B4-BE49-F238E27FC236}">
                  <a16:creationId xmlns:a16="http://schemas.microsoft.com/office/drawing/2014/main" id="{D6F81C5A-0281-7429-4957-0AD5B38531C7}"/>
                </a:ext>
              </a:extLst>
            </p:cNvPr>
            <p:cNvSpPr/>
            <p:nvPr/>
          </p:nvSpPr>
          <p:spPr>
            <a:xfrm>
              <a:off x="7265888" y="2080336"/>
              <a:ext cx="66534" cy="21784"/>
            </a:xfrm>
            <a:custGeom>
              <a:avLst/>
              <a:gdLst/>
              <a:ahLst/>
              <a:cxnLst/>
              <a:rect l="l" t="t" r="r" b="b"/>
              <a:pathLst>
                <a:path w="730" h="239" extrusionOk="0">
                  <a:moveTo>
                    <a:pt x="135" y="1"/>
                  </a:moveTo>
                  <a:cubicBezTo>
                    <a:pt x="40" y="1"/>
                    <a:pt x="0" y="72"/>
                    <a:pt x="0" y="136"/>
                  </a:cubicBezTo>
                  <a:cubicBezTo>
                    <a:pt x="0" y="199"/>
                    <a:pt x="40" y="239"/>
                    <a:pt x="135" y="239"/>
                  </a:cubicBezTo>
                  <a:lnTo>
                    <a:pt x="595" y="239"/>
                  </a:lnTo>
                  <a:cubicBezTo>
                    <a:pt x="698" y="239"/>
                    <a:pt x="730" y="199"/>
                    <a:pt x="730" y="136"/>
                  </a:cubicBezTo>
                  <a:cubicBezTo>
                    <a:pt x="730" y="72"/>
                    <a:pt x="698" y="1"/>
                    <a:pt x="59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Google Shape;2143;p32">
              <a:extLst>
                <a:ext uri="{FF2B5EF4-FFF2-40B4-BE49-F238E27FC236}">
                  <a16:creationId xmlns:a16="http://schemas.microsoft.com/office/drawing/2014/main" id="{DB379F61-1F72-125F-C762-2BEF4A290FD9}"/>
                </a:ext>
              </a:extLst>
            </p:cNvPr>
            <p:cNvSpPr/>
            <p:nvPr/>
          </p:nvSpPr>
          <p:spPr>
            <a:xfrm>
              <a:off x="7338166" y="1900597"/>
              <a:ext cx="57875" cy="53411"/>
            </a:xfrm>
            <a:custGeom>
              <a:avLst/>
              <a:gdLst/>
              <a:ahLst/>
              <a:cxnLst/>
              <a:rect l="l" t="t" r="r" b="b"/>
              <a:pathLst>
                <a:path w="635" h="586" extrusionOk="0">
                  <a:moveTo>
                    <a:pt x="140" y="1"/>
                  </a:moveTo>
                  <a:cubicBezTo>
                    <a:pt x="111" y="1"/>
                    <a:pt x="87" y="11"/>
                    <a:pt x="71" y="31"/>
                  </a:cubicBezTo>
                  <a:cubicBezTo>
                    <a:pt x="0" y="94"/>
                    <a:pt x="0" y="158"/>
                    <a:pt x="71" y="189"/>
                  </a:cubicBezTo>
                  <a:lnTo>
                    <a:pt x="396" y="586"/>
                  </a:lnTo>
                  <a:lnTo>
                    <a:pt x="499" y="586"/>
                  </a:lnTo>
                  <a:cubicBezTo>
                    <a:pt x="531" y="586"/>
                    <a:pt x="531" y="586"/>
                    <a:pt x="563" y="554"/>
                  </a:cubicBezTo>
                  <a:cubicBezTo>
                    <a:pt x="634" y="490"/>
                    <a:pt x="634" y="427"/>
                    <a:pt x="563" y="387"/>
                  </a:cubicBezTo>
                  <a:lnTo>
                    <a:pt x="238" y="31"/>
                  </a:lnTo>
                  <a:cubicBezTo>
                    <a:pt x="202" y="11"/>
                    <a:pt x="169" y="1"/>
                    <a:pt x="140"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2144;p32">
              <a:extLst>
                <a:ext uri="{FF2B5EF4-FFF2-40B4-BE49-F238E27FC236}">
                  <a16:creationId xmlns:a16="http://schemas.microsoft.com/office/drawing/2014/main" id="{414524FE-25DF-AB33-4191-8A23E399402F}"/>
                </a:ext>
              </a:extLst>
            </p:cNvPr>
            <p:cNvSpPr/>
            <p:nvPr/>
          </p:nvSpPr>
          <p:spPr>
            <a:xfrm>
              <a:off x="7518724" y="1993656"/>
              <a:ext cx="112105" cy="108463"/>
            </a:xfrm>
            <a:custGeom>
              <a:avLst/>
              <a:gdLst/>
              <a:ahLst/>
              <a:cxnLst/>
              <a:rect l="l" t="t" r="r" b="b"/>
              <a:pathLst>
                <a:path w="1230" h="1190" extrusionOk="0">
                  <a:moveTo>
                    <a:pt x="136" y="1"/>
                  </a:moveTo>
                  <a:cubicBezTo>
                    <a:pt x="72" y="1"/>
                    <a:pt x="1" y="32"/>
                    <a:pt x="1" y="96"/>
                  </a:cubicBezTo>
                  <a:cubicBezTo>
                    <a:pt x="1" y="199"/>
                    <a:pt x="72" y="231"/>
                    <a:pt x="136" y="231"/>
                  </a:cubicBezTo>
                  <a:cubicBezTo>
                    <a:pt x="595" y="231"/>
                    <a:pt x="992" y="627"/>
                    <a:pt x="992" y="1087"/>
                  </a:cubicBezTo>
                  <a:cubicBezTo>
                    <a:pt x="992" y="1150"/>
                    <a:pt x="1031" y="1190"/>
                    <a:pt x="1095" y="1190"/>
                  </a:cubicBezTo>
                  <a:cubicBezTo>
                    <a:pt x="1190" y="1190"/>
                    <a:pt x="1230" y="1150"/>
                    <a:pt x="1230" y="1087"/>
                  </a:cubicBezTo>
                  <a:cubicBezTo>
                    <a:pt x="1230" y="460"/>
                    <a:pt x="730" y="1"/>
                    <a:pt x="136"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7" name="Google Shape;2146;p32">
            <a:extLst>
              <a:ext uri="{FF2B5EF4-FFF2-40B4-BE49-F238E27FC236}">
                <a16:creationId xmlns:a16="http://schemas.microsoft.com/office/drawing/2014/main" id="{9DD2FCF3-2734-0732-1FAB-45EE235EA89E}"/>
              </a:ext>
            </a:extLst>
          </p:cNvPr>
          <p:cNvSpPr txBox="1"/>
          <p:nvPr/>
        </p:nvSpPr>
        <p:spPr>
          <a:xfrm>
            <a:off x="3997501" y="4678985"/>
            <a:ext cx="1511414" cy="66163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Fill the necessary details and click “Create”</a:t>
            </a: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28" name="Google Shape;2147;p32">
            <a:extLst>
              <a:ext uri="{FF2B5EF4-FFF2-40B4-BE49-F238E27FC236}">
                <a16:creationId xmlns:a16="http://schemas.microsoft.com/office/drawing/2014/main" id="{D69DDAE4-D532-581A-C425-189051BF3F12}"/>
              </a:ext>
            </a:extLst>
          </p:cNvPr>
          <p:cNvSpPr txBox="1"/>
          <p:nvPr/>
        </p:nvSpPr>
        <p:spPr>
          <a:xfrm>
            <a:off x="8894260" y="4247470"/>
            <a:ext cx="1511414" cy="1093153"/>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Verification is complete!!!!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You can proceed to fund your account and purchase gold.</a:t>
            </a: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29" name="Google Shape;2149;p32">
            <a:extLst>
              <a:ext uri="{FF2B5EF4-FFF2-40B4-BE49-F238E27FC236}">
                <a16:creationId xmlns:a16="http://schemas.microsoft.com/office/drawing/2014/main" id="{72BDB9DF-F7CB-6C1D-280D-B377E1903356}"/>
              </a:ext>
            </a:extLst>
          </p:cNvPr>
          <p:cNvSpPr txBox="1"/>
          <p:nvPr/>
        </p:nvSpPr>
        <p:spPr>
          <a:xfrm>
            <a:off x="6451307" y="4418657"/>
            <a:ext cx="1511414" cy="92196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Confirm email address and fill the KYC form when you login to your account</a:t>
            </a: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30" name="Google Shape;2152;p32">
            <a:extLst>
              <a:ext uri="{FF2B5EF4-FFF2-40B4-BE49-F238E27FC236}">
                <a16:creationId xmlns:a16="http://schemas.microsoft.com/office/drawing/2014/main" id="{19DCA753-5B4B-DEBA-4D3B-7BE658B816D3}"/>
              </a:ext>
            </a:extLst>
          </p:cNvPr>
          <p:cNvSpPr txBox="1"/>
          <p:nvPr/>
        </p:nvSpPr>
        <p:spPr>
          <a:xfrm>
            <a:off x="1377671" y="4678985"/>
            <a:ext cx="1914519" cy="66163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Go to dukiapreciousmetals.co and click “Get Started”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31" name="TextBox 30">
            <a:extLst>
              <a:ext uri="{FF2B5EF4-FFF2-40B4-BE49-F238E27FC236}">
                <a16:creationId xmlns:a16="http://schemas.microsoft.com/office/drawing/2014/main" id="{29E22E26-AECA-124C-F684-1431890E25AE}"/>
              </a:ext>
            </a:extLst>
          </p:cNvPr>
          <p:cNvSpPr txBox="1"/>
          <p:nvPr/>
        </p:nvSpPr>
        <p:spPr>
          <a:xfrm>
            <a:off x="4582655" y="2595479"/>
            <a:ext cx="24089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18D17ED-1DEA-2B38-81CF-35B811C5625B}"/>
              </a:ext>
            </a:extLst>
          </p:cNvPr>
          <p:cNvSpPr txBox="1"/>
          <p:nvPr/>
        </p:nvSpPr>
        <p:spPr>
          <a:xfrm>
            <a:off x="6958900" y="2665600"/>
            <a:ext cx="24089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2128;p32">
            <a:extLst>
              <a:ext uri="{FF2B5EF4-FFF2-40B4-BE49-F238E27FC236}">
                <a16:creationId xmlns:a16="http://schemas.microsoft.com/office/drawing/2014/main" id="{41903DD7-C05D-625A-8B66-7309D2AC2606}"/>
              </a:ext>
            </a:extLst>
          </p:cNvPr>
          <p:cNvSpPr/>
          <p:nvPr/>
        </p:nvSpPr>
        <p:spPr>
          <a:xfrm>
            <a:off x="8972017" y="2378220"/>
            <a:ext cx="1355895" cy="1355820"/>
          </a:xfrm>
          <a:custGeom>
            <a:avLst/>
            <a:gdLst/>
            <a:ahLst/>
            <a:cxnLst/>
            <a:rect l="l" t="t" r="r" b="b"/>
            <a:pathLst>
              <a:path w="12027" h="12026" extrusionOk="0">
                <a:moveTo>
                  <a:pt x="6009" y="0"/>
                </a:moveTo>
                <a:cubicBezTo>
                  <a:pt x="2712" y="0"/>
                  <a:pt x="1" y="2712"/>
                  <a:pt x="1" y="6017"/>
                </a:cubicBezTo>
                <a:cubicBezTo>
                  <a:pt x="1" y="9347"/>
                  <a:pt x="2712" y="12026"/>
                  <a:pt x="6009" y="12026"/>
                </a:cubicBezTo>
                <a:cubicBezTo>
                  <a:pt x="9347" y="12026"/>
                  <a:pt x="12026" y="9347"/>
                  <a:pt x="12026" y="6017"/>
                </a:cubicBezTo>
                <a:cubicBezTo>
                  <a:pt x="12026" y="2712"/>
                  <a:pt x="9347"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69E25D4-8832-E931-18B1-0B1E04236275}"/>
              </a:ext>
            </a:extLst>
          </p:cNvPr>
          <p:cNvSpPr txBox="1"/>
          <p:nvPr/>
        </p:nvSpPr>
        <p:spPr>
          <a:xfrm>
            <a:off x="9363096" y="2657936"/>
            <a:ext cx="24089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64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838200" y="365125"/>
            <a:ext cx="10515600" cy="7937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sz="3200" b="1" i="1" dirty="0">
                <a:solidFill>
                  <a:srgbClr val="BF9000"/>
                </a:solidFill>
                <a:latin typeface="Arial"/>
                <a:ea typeface="Arial"/>
                <a:cs typeface="Arial"/>
                <a:sym typeface="Arial"/>
              </a:rPr>
              <a:t>Solution: </a:t>
            </a:r>
            <a:r>
              <a:rPr kumimoji="0" lang="en-GB" sz="3200" b="1" i="0" u="none" strike="noStrike" kern="0" cap="none" spc="0" normalizeH="0" baseline="0" noProof="0" dirty="0">
                <a:ln>
                  <a:noFill/>
                </a:ln>
                <a:solidFill>
                  <a:srgbClr val="000000"/>
                </a:solidFill>
                <a:effectLst/>
                <a:uLnTx/>
                <a:uFillTx/>
                <a:latin typeface="Arial"/>
                <a:ea typeface="Arial"/>
                <a:cs typeface="Arial"/>
                <a:sym typeface="Arial"/>
              </a:rPr>
              <a:t>From the </a:t>
            </a:r>
            <a:r>
              <a:rPr lang="en-GB" sz="3200" b="1" dirty="0">
                <a:solidFill>
                  <a:srgbClr val="000000"/>
                </a:solidFill>
                <a:latin typeface="Arial"/>
                <a:ea typeface="Arial"/>
                <a:cs typeface="Arial"/>
                <a:sym typeface="Arial"/>
              </a:rPr>
              <a:t>above discussions we can all agree that </a:t>
            </a:r>
            <a:r>
              <a:rPr kumimoji="0" lang="en-GB" sz="3200" b="1" i="0" u="none" strike="noStrike" kern="0" cap="none" spc="0" normalizeH="0" baseline="0" noProof="0" dirty="0">
                <a:ln>
                  <a:noFill/>
                </a:ln>
                <a:solidFill>
                  <a:srgbClr val="000000"/>
                </a:solidFill>
                <a:effectLst/>
                <a:uLnTx/>
                <a:uFillTx/>
                <a:latin typeface="Arial"/>
                <a:ea typeface="Arial"/>
                <a:cs typeface="Arial"/>
                <a:sym typeface="Arial"/>
              </a:rPr>
              <a:t>Gold is critical to financing a sustainable future of the National Affordable Housing program.</a:t>
            </a:r>
            <a:endParaRPr sz="3200" b="1" dirty="0">
              <a:solidFill>
                <a:srgbClr val="BF9000"/>
              </a:solidFill>
            </a:endParaRPr>
          </a:p>
        </p:txBody>
      </p:sp>
      <p:sp>
        <p:nvSpPr>
          <p:cNvPr id="102" name="Google Shape;102;p3"/>
          <p:cNvSpPr txBox="1">
            <a:spLocks noGrp="1"/>
          </p:cNvSpPr>
          <p:nvPr>
            <p:ph type="body" idx="1"/>
          </p:nvPr>
        </p:nvSpPr>
        <p:spPr>
          <a:xfrm>
            <a:off x="838200" y="1471294"/>
            <a:ext cx="10515600" cy="514667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GB" dirty="0">
                <a:latin typeface="Arial"/>
                <a:ea typeface="Arial"/>
                <a:cs typeface="Arial"/>
                <a:sym typeface="Arial"/>
              </a:rPr>
              <a:t>The National Affordable Housing program needs to urgently find and embrace investment-grade Gold products as a very </a:t>
            </a:r>
            <a:r>
              <a:rPr lang="en-GB" b="0" i="0" dirty="0">
                <a:latin typeface="Arial"/>
                <a:ea typeface="Arial"/>
                <a:cs typeface="Arial"/>
                <a:sym typeface="Arial"/>
              </a:rPr>
              <a:t>resilient shield</a:t>
            </a:r>
            <a:r>
              <a:rPr lang="en-GB" dirty="0">
                <a:latin typeface="Arial"/>
                <a:ea typeface="Arial"/>
                <a:cs typeface="Arial"/>
                <a:sym typeface="Arial"/>
              </a:rPr>
              <a:t> that will </a:t>
            </a:r>
            <a:r>
              <a:rPr lang="en-GB" b="0" i="0" dirty="0">
                <a:latin typeface="Arial"/>
                <a:ea typeface="Arial"/>
                <a:cs typeface="Arial"/>
                <a:sym typeface="Arial"/>
              </a:rPr>
              <a:t>mitigate the </a:t>
            </a:r>
            <a:r>
              <a:rPr lang="en-GB" b="1" i="0" dirty="0">
                <a:solidFill>
                  <a:srgbClr val="BF9000"/>
                </a:solidFill>
                <a:latin typeface="Arial"/>
                <a:ea typeface="Arial"/>
                <a:cs typeface="Arial"/>
                <a:sym typeface="Arial"/>
              </a:rPr>
              <a:t>effects of economic uncertainties on property development costs.</a:t>
            </a:r>
          </a:p>
          <a:p>
            <a:pPr marL="0" lvl="0" indent="0" algn="l" rtl="0">
              <a:lnSpc>
                <a:spcPct val="90000"/>
              </a:lnSpc>
              <a:spcBef>
                <a:spcPts val="0"/>
              </a:spcBef>
              <a:spcAft>
                <a:spcPts val="0"/>
              </a:spcAft>
              <a:buClr>
                <a:schemeClr val="dk1"/>
              </a:buClr>
              <a:buSzPts val="2800"/>
              <a:buNone/>
            </a:pPr>
            <a:r>
              <a:rPr lang="en-GB" b="0" i="0" dirty="0">
                <a:latin typeface="Arial"/>
                <a:ea typeface="Arial"/>
                <a:cs typeface="Arial"/>
                <a:sym typeface="Arial"/>
              </a:rPr>
              <a:t>The National Affordable Housing </a:t>
            </a:r>
            <a:r>
              <a:rPr lang="en-GB" dirty="0">
                <a:latin typeface="Arial"/>
                <a:ea typeface="Arial"/>
                <a:cs typeface="Arial"/>
                <a:sym typeface="Arial"/>
              </a:rPr>
              <a:t>program also needs to </a:t>
            </a:r>
            <a:r>
              <a:rPr lang="en-GB" b="0" i="0" dirty="0">
                <a:latin typeface="Arial"/>
                <a:ea typeface="Arial"/>
                <a:cs typeface="Arial"/>
                <a:sym typeface="Arial"/>
              </a:rPr>
              <a:t>embrace gold as a very powerful tool and product that will enhance the sustainability of Affordable </a:t>
            </a:r>
            <a:r>
              <a:rPr lang="en-GB" dirty="0">
                <a:latin typeface="Arial"/>
                <a:ea typeface="Arial"/>
                <a:cs typeface="Arial"/>
                <a:sym typeface="Arial"/>
              </a:rPr>
              <a:t>H</a:t>
            </a:r>
            <a:r>
              <a:rPr lang="en-GB" b="0" i="0" dirty="0">
                <a:latin typeface="Arial"/>
                <a:ea typeface="Arial"/>
                <a:cs typeface="Arial"/>
                <a:sym typeface="Arial"/>
              </a:rPr>
              <a:t>ousing finance in Nigeria.</a:t>
            </a:r>
          </a:p>
          <a:p>
            <a:pPr marL="0" lvl="0" indent="0" algn="l" rtl="0">
              <a:lnSpc>
                <a:spcPct val="90000"/>
              </a:lnSpc>
              <a:spcBef>
                <a:spcPts val="1000"/>
              </a:spcBef>
              <a:spcAft>
                <a:spcPts val="0"/>
              </a:spcAft>
              <a:buClr>
                <a:schemeClr val="dk1"/>
              </a:buClr>
              <a:buSzPts val="2800"/>
              <a:buNone/>
            </a:pPr>
            <a:r>
              <a:rPr lang="en-GB" b="1" i="0" dirty="0">
                <a:solidFill>
                  <a:schemeClr val="accent4">
                    <a:lumMod val="75000"/>
                  </a:schemeClr>
                </a:solidFill>
                <a:latin typeface="Arial"/>
                <a:ea typeface="Arial"/>
                <a:cs typeface="Arial"/>
                <a:sym typeface="Arial"/>
              </a:rPr>
              <a:t>The big question is how can Gold help?</a:t>
            </a:r>
          </a:p>
          <a:p>
            <a:pPr marL="0" lvl="0" indent="0" algn="l" rtl="0">
              <a:lnSpc>
                <a:spcPct val="90000"/>
              </a:lnSpc>
              <a:spcBef>
                <a:spcPts val="1000"/>
              </a:spcBef>
              <a:spcAft>
                <a:spcPts val="0"/>
              </a:spcAft>
              <a:buClr>
                <a:schemeClr val="dk1"/>
              </a:buClr>
              <a:buSzPts val="2800"/>
              <a:buNone/>
            </a:pPr>
            <a:r>
              <a:rPr lang="en-GB" b="1" dirty="0">
                <a:solidFill>
                  <a:schemeClr val="accent4">
                    <a:lumMod val="75000"/>
                  </a:schemeClr>
                </a:solidFill>
                <a:latin typeface="Arial"/>
                <a:ea typeface="Arial"/>
                <a:cs typeface="Arial"/>
                <a:sym typeface="Arial"/>
              </a:rPr>
              <a:t>How can </a:t>
            </a:r>
            <a:r>
              <a:rPr lang="en-GB" b="1" i="0" dirty="0">
                <a:solidFill>
                  <a:schemeClr val="accent4">
                    <a:lumMod val="75000"/>
                  </a:schemeClr>
                </a:solidFill>
                <a:latin typeface="Arial"/>
                <a:ea typeface="Arial"/>
                <a:cs typeface="Arial"/>
                <a:sym typeface="Arial"/>
              </a:rPr>
              <a:t>investment-grade Gold help?</a:t>
            </a:r>
          </a:p>
          <a:p>
            <a:pPr marL="0" lvl="0" indent="0" algn="l" rtl="0">
              <a:lnSpc>
                <a:spcPct val="90000"/>
              </a:lnSpc>
              <a:spcBef>
                <a:spcPts val="1000"/>
              </a:spcBef>
              <a:spcAft>
                <a:spcPts val="0"/>
              </a:spcAft>
              <a:buClr>
                <a:schemeClr val="dk1"/>
              </a:buClr>
              <a:buSzPts val="2800"/>
              <a:buNone/>
            </a:pPr>
            <a:r>
              <a:rPr lang="en-GB" dirty="0">
                <a:latin typeface="Arial"/>
                <a:ea typeface="Arial"/>
                <a:cs typeface="Arial"/>
                <a:sym typeface="Arial"/>
              </a:rPr>
              <a:t>This presentation by </a:t>
            </a:r>
            <a:r>
              <a:rPr lang="en-GB" b="1" dirty="0">
                <a:latin typeface="Arial"/>
                <a:ea typeface="Arial"/>
                <a:cs typeface="Arial"/>
                <a:sym typeface="Arial"/>
              </a:rPr>
              <a:t>Dukia Gold </a:t>
            </a:r>
            <a:r>
              <a:rPr lang="en-GB" dirty="0">
                <a:latin typeface="Arial"/>
                <a:ea typeface="Arial"/>
                <a:cs typeface="Arial"/>
                <a:sym typeface="Arial"/>
              </a:rPr>
              <a:t>will show the National Housing Association how and why Gold-investment-grade Gold, is critical to financing and defending a sustainable future of the National Affordable Housing program.</a:t>
            </a:r>
            <a:endParaRPr b="0" i="0" dirty="0">
              <a:latin typeface="Arial"/>
              <a:ea typeface="Arial"/>
              <a:cs typeface="Arial"/>
              <a:sym typeface="Arial"/>
            </a:endParaRPr>
          </a:p>
        </p:txBody>
      </p:sp>
      <p:pic>
        <p:nvPicPr>
          <p:cNvPr id="103" name="Google Shape;103;p3"/>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xfrm>
            <a:off x="838200" y="365125"/>
            <a:ext cx="10515600" cy="10864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GB" sz="3200" b="0" i="0" dirty="0">
                <a:solidFill>
                  <a:srgbClr val="BF9000"/>
                </a:solidFill>
                <a:latin typeface="Arial"/>
                <a:ea typeface="Arial"/>
                <a:cs typeface="Arial"/>
                <a:sym typeface="Arial"/>
              </a:rPr>
              <a:t>Analyzing the Impact of Economic Factors such as FX Volatility, and </a:t>
            </a:r>
            <a:r>
              <a:rPr lang="en-GB" sz="3200" dirty="0">
                <a:solidFill>
                  <a:srgbClr val="BF9000"/>
                </a:solidFill>
                <a:latin typeface="Arial"/>
                <a:ea typeface="Arial"/>
                <a:cs typeface="Arial"/>
                <a:sym typeface="Arial"/>
              </a:rPr>
              <a:t>In</a:t>
            </a:r>
            <a:r>
              <a:rPr lang="en-GB" sz="3200" b="0" i="0" dirty="0">
                <a:solidFill>
                  <a:srgbClr val="BF9000"/>
                </a:solidFill>
                <a:latin typeface="Arial"/>
                <a:ea typeface="Arial"/>
                <a:cs typeface="Arial"/>
                <a:sym typeface="Arial"/>
              </a:rPr>
              <a:t>flation on Property Investment</a:t>
            </a:r>
            <a:endParaRPr sz="3200" dirty="0">
              <a:solidFill>
                <a:srgbClr val="BF9000"/>
              </a:solidFill>
            </a:endParaRPr>
          </a:p>
        </p:txBody>
      </p:sp>
      <p:sp>
        <p:nvSpPr>
          <p:cNvPr id="109" name="Google Shape;109;p4"/>
          <p:cNvSpPr txBox="1">
            <a:spLocks noGrp="1"/>
          </p:cNvSpPr>
          <p:nvPr>
            <p:ph type="body" idx="1"/>
          </p:nvPr>
        </p:nvSpPr>
        <p:spPr>
          <a:xfrm>
            <a:off x="838200" y="1825624"/>
            <a:ext cx="10515600" cy="472490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r>
              <a:rPr lang="en-GB" b="1" i="0" dirty="0">
                <a:latin typeface="Arial"/>
                <a:ea typeface="Arial"/>
                <a:cs typeface="Arial"/>
                <a:sym typeface="Arial"/>
              </a:rPr>
              <a:t>A Case Study: </a:t>
            </a:r>
            <a:r>
              <a:rPr lang="en-GB" b="0" i="0" dirty="0">
                <a:latin typeface="Arial"/>
                <a:ea typeface="Arial"/>
                <a:cs typeface="Arial"/>
                <a:sym typeface="Arial"/>
              </a:rPr>
              <a:t>Financing constructing and delivering a cohort of Affordable Housing Project with N100m Over 30 months.</a:t>
            </a:r>
            <a:endParaRPr dirty="0"/>
          </a:p>
          <a:p>
            <a:pPr marL="0" lvl="0" indent="0" algn="l" rtl="0">
              <a:lnSpc>
                <a:spcPct val="90000"/>
              </a:lnSpc>
              <a:spcBef>
                <a:spcPts val="1000"/>
              </a:spcBef>
              <a:spcAft>
                <a:spcPts val="0"/>
              </a:spcAft>
              <a:buClr>
                <a:schemeClr val="dk1"/>
              </a:buClr>
              <a:buSzPct val="100000"/>
              <a:buNone/>
            </a:pPr>
            <a:endParaRPr sz="1200" dirty="0">
              <a:latin typeface="Arial"/>
              <a:ea typeface="Arial"/>
              <a:cs typeface="Arial"/>
              <a:sym typeface="Arial"/>
            </a:endParaRPr>
          </a:p>
          <a:p>
            <a:pPr marL="0" lvl="0" indent="0" algn="l" rtl="0">
              <a:lnSpc>
                <a:spcPct val="120000"/>
              </a:lnSpc>
              <a:spcBef>
                <a:spcPts val="1000"/>
              </a:spcBef>
              <a:spcAft>
                <a:spcPts val="0"/>
              </a:spcAft>
              <a:buClr>
                <a:schemeClr val="dk1"/>
              </a:buClr>
              <a:buSzPct val="100000"/>
              <a:buNone/>
            </a:pPr>
            <a:r>
              <a:rPr lang="en-GB" dirty="0"/>
              <a:t>The scenario unfolds with a National Housing Contractor’s commitment to financing an affordable housing project, and advertising that the intending buyer(s) will pay a total of N100 million for the unit(s) of affordable house(s) over a period spanning from January 1, 2021, to June 1, 2023. The payment structure involves the buyer(s) making four(4) </a:t>
            </a:r>
            <a:r>
              <a:rPr lang="en-GB" dirty="0" err="1"/>
              <a:t>installments</a:t>
            </a:r>
            <a:r>
              <a:rPr lang="en-GB" dirty="0"/>
              <a:t> payments at specific intervals:</a:t>
            </a: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120000"/>
              </a:lnSpc>
              <a:spcBef>
                <a:spcPts val="1000"/>
              </a:spcBef>
              <a:spcAft>
                <a:spcPts val="0"/>
              </a:spcAft>
              <a:buClr>
                <a:schemeClr val="dk1"/>
              </a:buClr>
              <a:buSzPct val="100000"/>
              <a:buNone/>
            </a:pPr>
            <a:r>
              <a:rPr lang="en-GB" b="1" dirty="0"/>
              <a:t>Month 0 (January 1, 2021): </a:t>
            </a:r>
            <a:r>
              <a:rPr lang="en-GB" dirty="0"/>
              <a:t>The buyer(s) initiates the project by depositing 30% of the total amount.</a:t>
            </a:r>
            <a:endParaRPr dirty="0"/>
          </a:p>
          <a:p>
            <a:pPr marL="0" lvl="0" indent="0" algn="l" rtl="0">
              <a:lnSpc>
                <a:spcPct val="120000"/>
              </a:lnSpc>
              <a:spcBef>
                <a:spcPts val="1000"/>
              </a:spcBef>
              <a:spcAft>
                <a:spcPts val="0"/>
              </a:spcAft>
              <a:buClr>
                <a:schemeClr val="dk1"/>
              </a:buClr>
              <a:buSzPct val="100000"/>
              <a:buNone/>
            </a:pPr>
            <a:r>
              <a:rPr lang="en-GB" b="1" dirty="0"/>
              <a:t>Month 15 (April 1, 2022): </a:t>
            </a:r>
            <a:r>
              <a:rPr lang="en-GB" dirty="0"/>
              <a:t>Another instalment of 40% is paid.</a:t>
            </a:r>
            <a:endParaRPr dirty="0"/>
          </a:p>
          <a:p>
            <a:pPr marL="0" lvl="0" indent="0" algn="l" rtl="0">
              <a:lnSpc>
                <a:spcPct val="120000"/>
              </a:lnSpc>
              <a:spcBef>
                <a:spcPts val="1000"/>
              </a:spcBef>
              <a:spcAft>
                <a:spcPts val="0"/>
              </a:spcAft>
              <a:buClr>
                <a:schemeClr val="dk1"/>
              </a:buClr>
              <a:buSzPct val="100000"/>
              <a:buNone/>
            </a:pPr>
            <a:r>
              <a:rPr lang="en-GB" b="1" dirty="0"/>
              <a:t>Month 24 (January 1, 2023): </a:t>
            </a:r>
            <a:r>
              <a:rPr lang="en-GB" dirty="0"/>
              <a:t>A further 20% </a:t>
            </a:r>
            <a:r>
              <a:rPr lang="en-GB" dirty="0" err="1"/>
              <a:t>installment</a:t>
            </a:r>
            <a:r>
              <a:rPr lang="en-GB" dirty="0"/>
              <a:t> is due.</a:t>
            </a:r>
            <a:endParaRPr dirty="0"/>
          </a:p>
          <a:p>
            <a:pPr marL="0" lvl="0" indent="0" algn="l" rtl="0">
              <a:lnSpc>
                <a:spcPct val="120000"/>
              </a:lnSpc>
              <a:spcBef>
                <a:spcPts val="1000"/>
              </a:spcBef>
              <a:spcAft>
                <a:spcPts val="0"/>
              </a:spcAft>
              <a:buClr>
                <a:schemeClr val="dk1"/>
              </a:buClr>
              <a:buSzPct val="100000"/>
              <a:buNone/>
            </a:pPr>
            <a:r>
              <a:rPr lang="en-GB" b="1" dirty="0"/>
              <a:t>Month 30 (June 1, 2023): </a:t>
            </a:r>
            <a:r>
              <a:rPr lang="en-GB" dirty="0"/>
              <a:t>The final 10% </a:t>
            </a:r>
            <a:r>
              <a:rPr lang="en-GB" dirty="0" err="1"/>
              <a:t>installment</a:t>
            </a:r>
            <a:r>
              <a:rPr lang="en-GB" dirty="0"/>
              <a:t> is paid.</a:t>
            </a:r>
            <a:endParaRPr dirty="0"/>
          </a:p>
        </p:txBody>
      </p:sp>
      <p:pic>
        <p:nvPicPr>
          <p:cNvPr id="110" name="Google Shape;110;p4"/>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838200" y="365126"/>
            <a:ext cx="10515600" cy="5095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sz="3200" b="1" i="0" dirty="0">
                <a:solidFill>
                  <a:srgbClr val="BF9000"/>
                </a:solidFill>
                <a:latin typeface="Arial"/>
                <a:ea typeface="Arial"/>
                <a:cs typeface="Arial"/>
                <a:sym typeface="Arial"/>
              </a:rPr>
              <a:t>The Cost </a:t>
            </a:r>
            <a:r>
              <a:rPr lang="en-GB" sz="3200" b="1" dirty="0">
                <a:solidFill>
                  <a:srgbClr val="BF9000"/>
                </a:solidFill>
                <a:latin typeface="Arial"/>
                <a:ea typeface="Arial"/>
                <a:cs typeface="Arial"/>
                <a:sym typeface="Arial"/>
              </a:rPr>
              <a:t>B</a:t>
            </a:r>
            <a:r>
              <a:rPr lang="en-GB" sz="3200" b="1" i="0" dirty="0">
                <a:solidFill>
                  <a:srgbClr val="BF9000"/>
                </a:solidFill>
                <a:latin typeface="Arial"/>
                <a:ea typeface="Arial"/>
                <a:cs typeface="Arial"/>
                <a:sym typeface="Arial"/>
              </a:rPr>
              <a:t>reakdown of the project – The inherent volatility and uncertainties in the construction industry</a:t>
            </a:r>
            <a:endParaRPr sz="3200" b="1" dirty="0">
              <a:solidFill>
                <a:srgbClr val="BF9000"/>
              </a:solidFill>
            </a:endParaRPr>
          </a:p>
        </p:txBody>
      </p:sp>
      <p:sp>
        <p:nvSpPr>
          <p:cNvPr id="116" name="Google Shape;116;p5"/>
          <p:cNvSpPr txBox="1">
            <a:spLocks noGrp="1"/>
          </p:cNvSpPr>
          <p:nvPr>
            <p:ph type="body" idx="1"/>
          </p:nvPr>
        </p:nvSpPr>
        <p:spPr>
          <a:xfrm>
            <a:off x="838200" y="1371600"/>
            <a:ext cx="10515600" cy="5074275"/>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l" rtl="0">
              <a:lnSpc>
                <a:spcPct val="120000"/>
              </a:lnSpc>
              <a:spcBef>
                <a:spcPts val="0"/>
              </a:spcBef>
              <a:spcAft>
                <a:spcPts val="0"/>
              </a:spcAft>
              <a:buClr>
                <a:schemeClr val="dk1"/>
              </a:buClr>
              <a:buSzPct val="100000"/>
              <a:buFont typeface="Arial"/>
              <a:buChar char="•"/>
            </a:pPr>
            <a:r>
              <a:rPr lang="en-GB" b="1" i="0" dirty="0">
                <a:latin typeface="Arial"/>
                <a:ea typeface="Arial"/>
                <a:cs typeface="Arial"/>
                <a:sym typeface="Arial"/>
              </a:rPr>
              <a:t>As at </a:t>
            </a:r>
            <a:r>
              <a:rPr lang="en-GB" b="1" dirty="0">
                <a:latin typeface="Arial"/>
                <a:ea typeface="Arial"/>
                <a:cs typeface="Arial"/>
                <a:sym typeface="Arial"/>
              </a:rPr>
              <a:t>January 1 2021, t</a:t>
            </a:r>
            <a:r>
              <a:rPr lang="en-GB" b="1" i="0" dirty="0">
                <a:latin typeface="Arial"/>
                <a:ea typeface="Arial"/>
                <a:cs typeface="Arial"/>
                <a:sym typeface="Arial"/>
              </a:rPr>
              <a:t>he National Housing contractor expects to spend approximately N90 million as the cost of bought-in goods and services:</a:t>
            </a:r>
            <a:r>
              <a:rPr lang="en-GB" b="0" i="0" dirty="0">
                <a:latin typeface="Arial"/>
                <a:ea typeface="Arial"/>
                <a:cs typeface="Arial"/>
                <a:sym typeface="Arial"/>
              </a:rPr>
              <a:t> This includes essential materials like cement (limestone), iron ore (steel), glass (silicon sand), sand, etc.</a:t>
            </a:r>
            <a:endParaRPr dirty="0"/>
          </a:p>
          <a:p>
            <a:pPr marL="228600" lvl="0" indent="-228600" algn="l" rtl="0">
              <a:lnSpc>
                <a:spcPct val="120000"/>
              </a:lnSpc>
              <a:spcBef>
                <a:spcPts val="1000"/>
              </a:spcBef>
              <a:spcAft>
                <a:spcPts val="0"/>
              </a:spcAft>
              <a:buClr>
                <a:schemeClr val="dk1"/>
              </a:buClr>
              <a:buSzPct val="100000"/>
              <a:buFont typeface="Arial"/>
              <a:buChar char="•"/>
            </a:pPr>
            <a:r>
              <a:rPr lang="en-GB" b="1" i="0" dirty="0">
                <a:latin typeface="Arial"/>
                <a:ea typeface="Arial"/>
                <a:cs typeface="Arial"/>
                <a:sym typeface="Arial"/>
              </a:rPr>
              <a:t>The contractor, as at January 2021 therefore expects a gross margin of 10% </a:t>
            </a:r>
            <a:r>
              <a:rPr lang="en-GB" b="1" dirty="0">
                <a:latin typeface="Arial"/>
                <a:ea typeface="Arial"/>
                <a:cs typeface="Arial"/>
                <a:sym typeface="Arial"/>
              </a:rPr>
              <a:t>,i.e. N10m  on the N100m project, provided, of course, that all things in the economy will be constant.</a:t>
            </a:r>
            <a:endParaRPr b="0" i="0" dirty="0">
              <a:latin typeface="Arial"/>
              <a:ea typeface="Arial"/>
              <a:cs typeface="Arial"/>
              <a:sym typeface="Arial"/>
            </a:endParaRP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The </a:t>
            </a:r>
            <a:r>
              <a:rPr lang="en-GB" b="1" i="0" dirty="0">
                <a:solidFill>
                  <a:srgbClr val="BF9000"/>
                </a:solidFill>
                <a:latin typeface="Arial"/>
                <a:ea typeface="Arial"/>
                <a:cs typeface="Arial"/>
                <a:sym typeface="Arial"/>
              </a:rPr>
              <a:t>challenge, however, </a:t>
            </a:r>
            <a:r>
              <a:rPr lang="en-GB" b="1" dirty="0">
                <a:solidFill>
                  <a:srgbClr val="BF9000"/>
                </a:solidFill>
                <a:latin typeface="Arial"/>
                <a:ea typeface="Arial"/>
                <a:cs typeface="Arial"/>
                <a:sym typeface="Arial"/>
              </a:rPr>
              <a:t>comes from</a:t>
            </a:r>
            <a:r>
              <a:rPr lang="en-GB" b="1" i="0" dirty="0">
                <a:solidFill>
                  <a:srgbClr val="BF9000"/>
                </a:solidFill>
                <a:latin typeface="Arial"/>
                <a:ea typeface="Arial"/>
                <a:cs typeface="Arial"/>
                <a:sym typeface="Arial"/>
              </a:rPr>
              <a:t> the fact that inflation, exchange rate devaluation, and several other uncertainties will materially dislodge the projection and all these will certainly result in an increased building cost over the period.</a:t>
            </a:r>
            <a:r>
              <a:rPr lang="en-GB" dirty="0">
                <a:solidFill>
                  <a:srgbClr val="BF9000"/>
                </a:solidFill>
                <a:latin typeface="Arial"/>
                <a:ea typeface="Arial"/>
                <a:cs typeface="Arial"/>
                <a:sym typeface="Arial"/>
              </a:rPr>
              <a:t> </a:t>
            </a:r>
            <a:r>
              <a:rPr lang="en-GB" b="0" i="0" dirty="0">
                <a:latin typeface="Arial"/>
                <a:ea typeface="Arial"/>
                <a:cs typeface="Arial"/>
                <a:sym typeface="Arial"/>
              </a:rPr>
              <a:t>This negative impact will affect the builder and the buyer. </a:t>
            </a: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The builder faces the risk of rising costs for materials, while the buyer faces the prospect of having to pay more than initially anticipated cost of acquisition using a weaker currency given the impact of inflation, devaluation of the currency, rising inflation.</a:t>
            </a: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The only solution for both the builder and the buyer is to have considered Gold-investment-grade Gold,  as an alternate asset class to store their liquid cash while the building was in progress.  </a:t>
            </a:r>
            <a:endParaRPr dirty="0"/>
          </a:p>
          <a:p>
            <a:pPr marL="0" lvl="0" indent="0" algn="l" rtl="0">
              <a:lnSpc>
                <a:spcPct val="90000"/>
              </a:lnSpc>
              <a:spcBef>
                <a:spcPts val="1000"/>
              </a:spcBef>
              <a:spcAft>
                <a:spcPts val="0"/>
              </a:spcAft>
              <a:buClr>
                <a:schemeClr val="dk1"/>
              </a:buClr>
              <a:buSzPct val="100000"/>
              <a:buNone/>
            </a:pPr>
            <a:endParaRPr b="0" i="0" dirty="0">
              <a:latin typeface="Arial"/>
              <a:ea typeface="Arial"/>
              <a:cs typeface="Arial"/>
              <a:sym typeface="Arial"/>
            </a:endParaRP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This scenario </a:t>
            </a:r>
            <a:r>
              <a:rPr lang="en-GB" b="1" i="0" dirty="0">
                <a:solidFill>
                  <a:srgbClr val="BF9000"/>
                </a:solidFill>
                <a:latin typeface="Arial"/>
                <a:ea typeface="Arial"/>
                <a:cs typeface="Arial"/>
                <a:sym typeface="Arial"/>
              </a:rPr>
              <a:t>highlights the inherent volatility and uncertainties in the construction industry </a:t>
            </a:r>
            <a:r>
              <a:rPr lang="en-GB" b="0" i="0" dirty="0">
                <a:latin typeface="Arial"/>
                <a:ea typeface="Arial"/>
                <a:cs typeface="Arial"/>
                <a:sym typeface="Arial"/>
              </a:rPr>
              <a:t>and </a:t>
            </a:r>
            <a:r>
              <a:rPr lang="en-GB" b="1" i="0" u="sng" dirty="0">
                <a:solidFill>
                  <a:srgbClr val="BF9000"/>
                </a:solidFill>
                <a:latin typeface="Arial"/>
                <a:ea typeface="Arial"/>
                <a:cs typeface="Arial"/>
                <a:sym typeface="Arial"/>
              </a:rPr>
              <a:t>underscores the need for strategies to mitigate risks</a:t>
            </a:r>
            <a:r>
              <a:rPr lang="en-GB" b="0" i="0" dirty="0">
                <a:latin typeface="Arial"/>
                <a:ea typeface="Arial"/>
                <a:cs typeface="Arial"/>
                <a:sym typeface="Arial"/>
              </a:rPr>
              <a:t>, such as exploring the role of alternative assets like gold in preserving value and managing economic uncertainties.</a:t>
            </a:r>
            <a:endParaRPr dirty="0"/>
          </a:p>
        </p:txBody>
      </p:sp>
      <p:pic>
        <p:nvPicPr>
          <p:cNvPr id="117" name="Google Shape;117;p5"/>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9f4cc70020_1_1"/>
          <p:cNvSpPr txBox="1">
            <a:spLocks noGrp="1"/>
          </p:cNvSpPr>
          <p:nvPr>
            <p:ph type="title"/>
          </p:nvPr>
        </p:nvSpPr>
        <p:spPr>
          <a:xfrm>
            <a:off x="838200" y="136525"/>
            <a:ext cx="10515600" cy="793748"/>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3200" b="1" dirty="0">
                <a:solidFill>
                  <a:srgbClr val="BF9000"/>
                </a:solidFill>
              </a:rPr>
              <a:t>Effects of Inflation and FX Volatility on Investment Options</a:t>
            </a:r>
            <a:endParaRPr sz="3200" b="1" dirty="0">
              <a:solidFill>
                <a:srgbClr val="BF9000"/>
              </a:solidFill>
            </a:endParaRPr>
          </a:p>
        </p:txBody>
      </p:sp>
      <p:sp>
        <p:nvSpPr>
          <p:cNvPr id="130" name="Google Shape;130;g29f4cc70020_1_1"/>
          <p:cNvSpPr txBox="1">
            <a:spLocks noGrp="1"/>
          </p:cNvSpPr>
          <p:nvPr>
            <p:ph type="body" idx="1"/>
          </p:nvPr>
        </p:nvSpPr>
        <p:spPr>
          <a:xfrm>
            <a:off x="520995" y="829340"/>
            <a:ext cx="11419368" cy="5699051"/>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100" dirty="0"/>
              <a:t>Traditionally the investors in National Housing project, buyers and contractors have stored their Naira in asset classes such as: </a:t>
            </a:r>
          </a:p>
          <a:p>
            <a:pPr marL="342900" lvl="0" algn="l" rtl="0">
              <a:spcBef>
                <a:spcPts val="1000"/>
              </a:spcBef>
              <a:spcAft>
                <a:spcPts val="0"/>
              </a:spcAft>
              <a:buAutoNum type="arabicPeriod"/>
            </a:pPr>
            <a:r>
              <a:rPr lang="en-GB" sz="2100" dirty="0"/>
              <a:t>Cash at  Hand, Cash in Bank – current account, Cash in Bank –Savings Account, Cash in Bank – Fixed Deposit.</a:t>
            </a:r>
          </a:p>
          <a:p>
            <a:pPr marL="342900" lvl="0" algn="l" rtl="0">
              <a:spcBef>
                <a:spcPts val="1000"/>
              </a:spcBef>
              <a:spcAft>
                <a:spcPts val="0"/>
              </a:spcAft>
              <a:buAutoNum type="arabicPeriod"/>
            </a:pPr>
            <a:r>
              <a:rPr lang="en-GB" sz="2100" dirty="0"/>
              <a:t>Investment in Corporate Bonds, Investment in FGN Bonds  - issued by Federal or State Government</a:t>
            </a:r>
          </a:p>
          <a:p>
            <a:pPr marL="342900" lvl="0" algn="l" rtl="0">
              <a:spcBef>
                <a:spcPts val="1000"/>
              </a:spcBef>
              <a:spcAft>
                <a:spcPts val="0"/>
              </a:spcAft>
              <a:buAutoNum type="arabicPeriod"/>
            </a:pPr>
            <a:r>
              <a:rPr lang="en-GB" sz="2100" dirty="0"/>
              <a:t>Investment in Stocks. i.e. share capital of blue-chip companies listed on the NGX</a:t>
            </a:r>
          </a:p>
          <a:p>
            <a:pPr marL="342900" lvl="0" algn="l" rtl="0">
              <a:spcBef>
                <a:spcPts val="1000"/>
              </a:spcBef>
              <a:spcAft>
                <a:spcPts val="0"/>
              </a:spcAft>
              <a:buAutoNum type="arabicPeriod"/>
            </a:pPr>
            <a:r>
              <a:rPr lang="en-GB" sz="2100" dirty="0"/>
              <a:t>Investment in Commodities i.e. deliverable stocks of iron rods, cements and other commodities required to complete the housing project.</a:t>
            </a:r>
          </a:p>
          <a:p>
            <a:pPr marL="0" lvl="0" indent="0" algn="l" rtl="0">
              <a:spcBef>
                <a:spcPts val="1000"/>
              </a:spcBef>
              <a:spcAft>
                <a:spcPts val="0"/>
              </a:spcAft>
              <a:buNone/>
            </a:pPr>
            <a:r>
              <a:rPr lang="en-GB" sz="2100" dirty="0"/>
              <a:t>All the above investment opportunities have been affected negatively by rising interest rate environment. For instance, bond prices tend to fall when interest rates rises. This can affect the value of existing bonds in the buyer’s investment portfolio. </a:t>
            </a:r>
          </a:p>
          <a:p>
            <a:pPr marL="0" lvl="0" indent="0" algn="l" rtl="0">
              <a:spcBef>
                <a:spcPts val="1000"/>
              </a:spcBef>
              <a:spcAft>
                <a:spcPts val="0"/>
              </a:spcAft>
              <a:buNone/>
            </a:pPr>
            <a:r>
              <a:rPr lang="en-GB" sz="2100" dirty="0"/>
              <a:t>Stocks can be influenced by changes in inflation and interest rates. Inflation can impact corporate earnings, and rising interest rates may affect the present value of future cash flows, influencing stock prices.</a:t>
            </a:r>
            <a:endParaRPr sz="2100" dirty="0"/>
          </a:p>
          <a:p>
            <a:pPr marL="0" lvl="0" indent="0" algn="l" rtl="0">
              <a:lnSpc>
                <a:spcPct val="115000"/>
              </a:lnSpc>
              <a:spcBef>
                <a:spcPts val="1000"/>
              </a:spcBef>
              <a:spcAft>
                <a:spcPts val="0"/>
              </a:spcAft>
              <a:buNone/>
            </a:pPr>
            <a:r>
              <a:rPr lang="en-GB" sz="2100" dirty="0"/>
              <a:t>Fixed deposits are directly affected by interest rates. Higher interest rates can lead to better returns on fixed deposits, but existing fixed-rate deposits may lose value in a rising rate environment. </a:t>
            </a:r>
            <a:endParaRPr sz="21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9f4cc70020_1_17"/>
          <p:cNvSpPr txBox="1">
            <a:spLocks noGrp="1"/>
          </p:cNvSpPr>
          <p:nvPr>
            <p:ph type="title"/>
          </p:nvPr>
        </p:nvSpPr>
        <p:spPr>
          <a:xfrm>
            <a:off x="838200" y="365125"/>
            <a:ext cx="10515600" cy="703511"/>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sz="2800" dirty="0">
                <a:solidFill>
                  <a:srgbClr val="BF9000"/>
                </a:solidFill>
              </a:rPr>
              <a:t>Impact of Inflation and FX Volatility on a N100m Property Development Cost</a:t>
            </a:r>
            <a:endParaRPr sz="2800" dirty="0">
              <a:solidFill>
                <a:srgbClr val="BF9000"/>
              </a:solidFill>
            </a:endParaRPr>
          </a:p>
        </p:txBody>
      </p:sp>
      <p:graphicFrame>
        <p:nvGraphicFramePr>
          <p:cNvPr id="143" name="Google Shape;143;g29f4cc70020_1_17"/>
          <p:cNvGraphicFramePr/>
          <p:nvPr>
            <p:extLst>
              <p:ext uri="{D42A27DB-BD31-4B8C-83A1-F6EECF244321}">
                <p14:modId xmlns:p14="http://schemas.microsoft.com/office/powerpoint/2010/main" val="602774346"/>
              </p:ext>
            </p:extLst>
          </p:nvPr>
        </p:nvGraphicFramePr>
        <p:xfrm>
          <a:off x="341809" y="1252873"/>
          <a:ext cx="11212919" cy="5295081"/>
        </p:xfrm>
        <a:graphic>
          <a:graphicData uri="http://schemas.openxmlformats.org/drawingml/2006/table">
            <a:tbl>
              <a:tblPr>
                <a:noFill/>
                <a:tableStyleId>{FF8FDB84-C85D-441C-86F3-1EFAB1859109}</a:tableStyleId>
              </a:tblPr>
              <a:tblGrid>
                <a:gridCol w="1180888">
                  <a:extLst>
                    <a:ext uri="{9D8B030D-6E8A-4147-A177-3AD203B41FA5}">
                      <a16:colId xmlns:a16="http://schemas.microsoft.com/office/drawing/2014/main" val="20000"/>
                    </a:ext>
                  </a:extLst>
                </a:gridCol>
                <a:gridCol w="573484">
                  <a:extLst>
                    <a:ext uri="{9D8B030D-6E8A-4147-A177-3AD203B41FA5}">
                      <a16:colId xmlns:a16="http://schemas.microsoft.com/office/drawing/2014/main" val="20001"/>
                    </a:ext>
                  </a:extLst>
                </a:gridCol>
                <a:gridCol w="701749">
                  <a:extLst>
                    <a:ext uri="{9D8B030D-6E8A-4147-A177-3AD203B41FA5}">
                      <a16:colId xmlns:a16="http://schemas.microsoft.com/office/drawing/2014/main" val="20002"/>
                    </a:ext>
                  </a:extLst>
                </a:gridCol>
                <a:gridCol w="723014">
                  <a:extLst>
                    <a:ext uri="{9D8B030D-6E8A-4147-A177-3AD203B41FA5}">
                      <a16:colId xmlns:a16="http://schemas.microsoft.com/office/drawing/2014/main" val="20003"/>
                    </a:ext>
                  </a:extLst>
                </a:gridCol>
                <a:gridCol w="712382">
                  <a:extLst>
                    <a:ext uri="{9D8B030D-6E8A-4147-A177-3AD203B41FA5}">
                      <a16:colId xmlns:a16="http://schemas.microsoft.com/office/drawing/2014/main" val="20004"/>
                    </a:ext>
                  </a:extLst>
                </a:gridCol>
                <a:gridCol w="2509667">
                  <a:extLst>
                    <a:ext uri="{9D8B030D-6E8A-4147-A177-3AD203B41FA5}">
                      <a16:colId xmlns:a16="http://schemas.microsoft.com/office/drawing/2014/main" val="20005"/>
                    </a:ext>
                  </a:extLst>
                </a:gridCol>
                <a:gridCol w="1989484">
                  <a:extLst>
                    <a:ext uri="{9D8B030D-6E8A-4147-A177-3AD203B41FA5}">
                      <a16:colId xmlns:a16="http://schemas.microsoft.com/office/drawing/2014/main" val="20006"/>
                    </a:ext>
                  </a:extLst>
                </a:gridCol>
                <a:gridCol w="2822251">
                  <a:extLst>
                    <a:ext uri="{9D8B030D-6E8A-4147-A177-3AD203B41FA5}">
                      <a16:colId xmlns:a16="http://schemas.microsoft.com/office/drawing/2014/main" val="20007"/>
                    </a:ext>
                  </a:extLst>
                </a:gridCol>
              </a:tblGrid>
              <a:tr h="746540">
                <a:tc>
                  <a:txBody>
                    <a:bodyPr/>
                    <a:lstStyle/>
                    <a:p>
                      <a:pPr marL="0" lvl="0" indent="0" algn="l" rtl="0">
                        <a:spcBef>
                          <a:spcPts val="0"/>
                        </a:spcBef>
                        <a:spcAft>
                          <a:spcPts val="0"/>
                        </a:spcAft>
                        <a:buNone/>
                      </a:pPr>
                      <a:r>
                        <a:rPr lang="en-GB" sz="800" dirty="0"/>
                        <a:t>Period</a:t>
                      </a:r>
                      <a:endParaRPr sz="800" dirty="0"/>
                    </a:p>
                  </a:txBody>
                  <a:tcPr marL="91425" marR="91425" marT="91425" marB="91425"/>
                </a:tc>
                <a:tc>
                  <a:txBody>
                    <a:bodyPr/>
                    <a:lstStyle/>
                    <a:p>
                      <a:pPr marL="0" lvl="0" indent="0" algn="l" rtl="0">
                        <a:spcBef>
                          <a:spcPts val="0"/>
                        </a:spcBef>
                        <a:spcAft>
                          <a:spcPts val="0"/>
                        </a:spcAft>
                        <a:buNone/>
                      </a:pPr>
                      <a:r>
                        <a:rPr lang="en-GB" sz="800" dirty="0"/>
                        <a:t>Inflation</a:t>
                      </a:r>
                      <a:endParaRPr sz="800" dirty="0"/>
                    </a:p>
                  </a:txBody>
                  <a:tcPr marL="91425" marR="91425" marT="91425" marB="91425"/>
                </a:tc>
                <a:tc>
                  <a:txBody>
                    <a:bodyPr/>
                    <a:lstStyle/>
                    <a:p>
                      <a:pPr marL="0" lvl="0" indent="0" algn="l" rtl="0">
                        <a:spcBef>
                          <a:spcPts val="0"/>
                        </a:spcBef>
                        <a:spcAft>
                          <a:spcPts val="0"/>
                        </a:spcAft>
                        <a:buNone/>
                      </a:pPr>
                      <a:r>
                        <a:rPr lang="en-GB" sz="800" dirty="0"/>
                        <a:t>Interest</a:t>
                      </a:r>
                      <a:endParaRPr sz="800" dirty="0"/>
                    </a:p>
                  </a:txBody>
                  <a:tcPr marL="91425" marR="91425" marT="91425" marB="91425"/>
                </a:tc>
                <a:tc>
                  <a:txBody>
                    <a:bodyPr/>
                    <a:lstStyle/>
                    <a:p>
                      <a:pPr marL="0" lvl="0" indent="0" algn="l" rtl="0">
                        <a:spcBef>
                          <a:spcPts val="0"/>
                        </a:spcBef>
                        <a:spcAft>
                          <a:spcPts val="0"/>
                        </a:spcAft>
                        <a:buNone/>
                      </a:pPr>
                      <a:r>
                        <a:rPr lang="en-GB" sz="800" dirty="0">
                          <a:solidFill>
                            <a:schemeClr val="dk1"/>
                          </a:solidFill>
                        </a:rPr>
                        <a:t>FX Official ($/</a:t>
                      </a:r>
                      <a:r>
                        <a:rPr lang="en-GB" sz="800" dirty="0">
                          <a:solidFill>
                            <a:srgbClr val="222222"/>
                          </a:solidFill>
                          <a:highlight>
                            <a:srgbClr val="FFFFFF"/>
                          </a:highlight>
                          <a:latin typeface="Verdana"/>
                          <a:ea typeface="Verdana"/>
                          <a:cs typeface="Verdana"/>
                          <a:sym typeface="Verdana"/>
                        </a:rPr>
                        <a:t>₦</a:t>
                      </a:r>
                      <a:r>
                        <a:rPr lang="en-GB" sz="800" dirty="0">
                          <a:solidFill>
                            <a:schemeClr val="dk1"/>
                          </a:solidFill>
                        </a:rPr>
                        <a:t>)</a:t>
                      </a:r>
                      <a:endParaRPr sz="800" dirty="0"/>
                    </a:p>
                  </a:txBody>
                  <a:tcPr marL="91425" marR="91425" marT="91425" marB="91425"/>
                </a:tc>
                <a:tc>
                  <a:txBody>
                    <a:bodyPr/>
                    <a:lstStyle/>
                    <a:p>
                      <a:pPr marL="0" lvl="0" indent="0" algn="l" rtl="0">
                        <a:spcBef>
                          <a:spcPts val="0"/>
                        </a:spcBef>
                        <a:spcAft>
                          <a:spcPts val="0"/>
                        </a:spcAft>
                        <a:buNone/>
                      </a:pPr>
                      <a:r>
                        <a:rPr lang="en-GB" sz="800" dirty="0"/>
                        <a:t>FX Black Market ($/</a:t>
                      </a:r>
                      <a:r>
                        <a:rPr lang="en-GB" sz="800" dirty="0">
                          <a:solidFill>
                            <a:srgbClr val="222222"/>
                          </a:solidFill>
                          <a:highlight>
                            <a:srgbClr val="FFFFFF"/>
                          </a:highlight>
                          <a:latin typeface="Verdana"/>
                          <a:ea typeface="Verdana"/>
                          <a:cs typeface="Verdana"/>
                          <a:sym typeface="Verdana"/>
                        </a:rPr>
                        <a:t>₦</a:t>
                      </a:r>
                      <a:r>
                        <a:rPr lang="en-GB" sz="800" dirty="0"/>
                        <a:t>)</a:t>
                      </a:r>
                      <a:endParaRPr sz="800" dirty="0"/>
                    </a:p>
                  </a:txBody>
                  <a:tcPr marL="91425" marR="91425" marT="91425" marB="91425"/>
                </a:tc>
                <a:tc>
                  <a:txBody>
                    <a:bodyPr/>
                    <a:lstStyle/>
                    <a:p>
                      <a:pPr marL="0" lvl="0" indent="0" algn="l" rtl="0">
                        <a:spcBef>
                          <a:spcPts val="0"/>
                        </a:spcBef>
                        <a:spcAft>
                          <a:spcPts val="0"/>
                        </a:spcAft>
                        <a:buNone/>
                      </a:pPr>
                      <a:r>
                        <a:rPr lang="en-GB" sz="1200" dirty="0"/>
                        <a:t>Adjust for Interest Rate </a:t>
                      </a:r>
                      <a:endParaRPr sz="1200" dirty="0"/>
                    </a:p>
                  </a:txBody>
                  <a:tcPr marL="91425" marR="91425" marT="91425" marB="91425"/>
                </a:tc>
                <a:tc>
                  <a:txBody>
                    <a:bodyPr/>
                    <a:lstStyle/>
                    <a:p>
                      <a:pPr marL="0" lvl="0" indent="0" algn="l" rtl="0">
                        <a:spcBef>
                          <a:spcPts val="0"/>
                        </a:spcBef>
                        <a:spcAft>
                          <a:spcPts val="0"/>
                        </a:spcAft>
                        <a:buNone/>
                      </a:pPr>
                      <a:r>
                        <a:rPr lang="en-GB" sz="1200" dirty="0"/>
                        <a:t>Adjust for inflation</a:t>
                      </a:r>
                      <a:endParaRPr sz="1200" dirty="0"/>
                    </a:p>
                  </a:txBody>
                  <a:tcPr marL="91425" marR="91425" marT="91425" marB="91425">
                    <a:lnR w="9525" cap="flat" cmpd="sng">
                      <a:solidFill>
                        <a:srgbClr val="BF9000"/>
                      </a:solidFill>
                      <a:prstDash val="solid"/>
                      <a:round/>
                      <a:headEnd type="none" w="sm" len="sm"/>
                      <a:tailEnd type="none" w="sm" len="sm"/>
                    </a:lnR>
                  </a:tcPr>
                </a:tc>
                <a:tc>
                  <a:txBody>
                    <a:bodyPr/>
                    <a:lstStyle/>
                    <a:p>
                      <a:pPr marL="0" lvl="0" indent="0" algn="l" rtl="0">
                        <a:spcBef>
                          <a:spcPts val="0"/>
                        </a:spcBef>
                        <a:spcAft>
                          <a:spcPts val="0"/>
                        </a:spcAft>
                        <a:buNone/>
                      </a:pPr>
                      <a:r>
                        <a:rPr lang="en-GB" sz="1200" b="1" dirty="0"/>
                        <a:t>GOLD</a:t>
                      </a:r>
                      <a:endParaRPr sz="1200" b="1" dirty="0"/>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extLst>
                  <a:ext uri="{0D108BD9-81ED-4DB2-BD59-A6C34878D82A}">
                    <a16:rowId xmlns:a16="http://schemas.microsoft.com/office/drawing/2014/main" val="10000"/>
                  </a:ext>
                </a:extLst>
              </a:tr>
              <a:tr h="895852">
                <a:tc>
                  <a:txBody>
                    <a:bodyPr/>
                    <a:lstStyle/>
                    <a:p>
                      <a:pPr marL="0" lvl="0" indent="0" algn="l" rtl="0">
                        <a:spcBef>
                          <a:spcPts val="0"/>
                        </a:spcBef>
                        <a:spcAft>
                          <a:spcPts val="0"/>
                        </a:spcAft>
                        <a:buNone/>
                      </a:pPr>
                      <a:r>
                        <a:rPr lang="en-GB" sz="800" dirty="0"/>
                        <a:t>Month 0: Jan, 2021</a:t>
                      </a:r>
                      <a:endParaRPr sz="800" dirty="0"/>
                    </a:p>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₦30m deposit</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16.47</a:t>
                      </a:r>
                      <a:endParaRPr sz="800" dirty="0"/>
                    </a:p>
                  </a:txBody>
                  <a:tcPr marL="91425" marR="91425" marT="91425" marB="91425"/>
                </a:tc>
                <a:tc>
                  <a:txBody>
                    <a:bodyPr/>
                    <a:lstStyle/>
                    <a:p>
                      <a:pPr marL="0" lvl="0" indent="0" algn="l" rtl="0">
                        <a:spcBef>
                          <a:spcPts val="0"/>
                        </a:spcBef>
                        <a:spcAft>
                          <a:spcPts val="0"/>
                        </a:spcAft>
                        <a:buNone/>
                      </a:pPr>
                      <a:r>
                        <a:rPr lang="en-GB" sz="800" dirty="0"/>
                        <a:t>11.50%</a:t>
                      </a:r>
                      <a:endParaRPr sz="800" dirty="0"/>
                    </a:p>
                  </a:txBody>
                  <a:tcPr marL="91425" marR="91425" marT="91425" marB="91425"/>
                </a:tc>
                <a:tc>
                  <a:txBody>
                    <a:bodyPr/>
                    <a:lstStyle/>
                    <a:p>
                      <a:pPr marL="0" lvl="0" indent="0" algn="r" rtl="0">
                        <a:spcBef>
                          <a:spcPts val="0"/>
                        </a:spcBef>
                        <a:spcAft>
                          <a:spcPts val="0"/>
                        </a:spcAft>
                        <a:buNone/>
                      </a:pPr>
                      <a:r>
                        <a:rPr lang="en-GB" sz="800" dirty="0"/>
                        <a:t>379</a:t>
                      </a:r>
                      <a:endParaRPr sz="800" dirty="0"/>
                    </a:p>
                  </a:txBody>
                  <a:tcPr marL="91425" marR="91425" marT="91425" marB="91425"/>
                </a:tc>
                <a:tc>
                  <a:txBody>
                    <a:bodyPr/>
                    <a:lstStyle/>
                    <a:p>
                      <a:pPr marL="0" lvl="0" indent="0" algn="l" rtl="0">
                        <a:spcBef>
                          <a:spcPts val="0"/>
                        </a:spcBef>
                        <a:spcAft>
                          <a:spcPts val="0"/>
                        </a:spcAft>
                        <a:buNone/>
                      </a:pPr>
                      <a:r>
                        <a:rPr lang="en-GB" sz="800" dirty="0"/>
                        <a:t>475</a:t>
                      </a:r>
                      <a:endParaRPr sz="800" dirty="0"/>
                    </a:p>
                  </a:txBody>
                  <a:tcPr marL="91425" marR="91425" marT="91425" marB="91425"/>
                </a:tc>
                <a:tc>
                  <a:txBody>
                    <a:bodyPr/>
                    <a:lstStyle/>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Pay: ₦30m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₦70m</a:t>
                      </a:r>
                      <a:endParaRPr sz="800" dirty="0"/>
                    </a:p>
                  </a:txBody>
                  <a:tcPr marL="91425" marR="91425" marT="91425" marB="91425"/>
                </a:tc>
                <a:tc>
                  <a:txBody>
                    <a:bodyPr/>
                    <a:lstStyle/>
                    <a:p>
                      <a:pPr marL="0" lvl="0" indent="0" algn="l" rtl="0">
                        <a:spcBef>
                          <a:spcPts val="0"/>
                        </a:spcBef>
                        <a:spcAft>
                          <a:spcPts val="0"/>
                        </a:spcAft>
                        <a:buNone/>
                      </a:pPr>
                      <a:r>
                        <a:rPr lang="en-GB" sz="800" dirty="0"/>
                        <a:t>Pay: </a:t>
                      </a:r>
                      <a:r>
                        <a:rPr lang="en-GB" sz="800" dirty="0">
                          <a:solidFill>
                            <a:srgbClr val="222222"/>
                          </a:solidFill>
                          <a:highlight>
                            <a:schemeClr val="lt1"/>
                          </a:highlight>
                          <a:latin typeface="Verdana"/>
                          <a:ea typeface="Verdana"/>
                          <a:cs typeface="Verdana"/>
                          <a:sym typeface="Verdana"/>
                        </a:rPr>
                        <a:t>₦30m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Buyer keeps the ₦70m balance in his current account</a:t>
                      </a:r>
                      <a:endParaRPr sz="800" dirty="0">
                        <a:solidFill>
                          <a:srgbClr val="222222"/>
                        </a:solidFill>
                        <a:highlight>
                          <a:schemeClr val="lt1"/>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800" dirty="0"/>
                        <a:t>Pay </a:t>
                      </a:r>
                      <a:r>
                        <a:rPr lang="en-GB" sz="800" dirty="0">
                          <a:solidFill>
                            <a:srgbClr val="222222"/>
                          </a:solidFill>
                          <a:highlight>
                            <a:schemeClr val="lt1"/>
                          </a:highlight>
                          <a:latin typeface="Verdana"/>
                          <a:ea typeface="Verdana"/>
                          <a:cs typeface="Verdana"/>
                          <a:sym typeface="Verdana"/>
                        </a:rPr>
                        <a:t>₦30m for the house</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Use the balance to buy ₦70m worth of investment-grade Gold i.e.. 79.2862 ounces of Gold</a:t>
                      </a:r>
                      <a:endParaRPr sz="800" dirty="0">
                        <a:solidFill>
                          <a:srgbClr val="222222"/>
                        </a:solidFill>
                        <a:highlight>
                          <a:schemeClr val="lt1"/>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461803">
                <a:tc>
                  <a:txBody>
                    <a:bodyPr/>
                    <a:lstStyle/>
                    <a:p>
                      <a:pPr marL="0" lvl="0" indent="0" algn="l" rtl="0">
                        <a:spcBef>
                          <a:spcPts val="0"/>
                        </a:spcBef>
                        <a:spcAft>
                          <a:spcPts val="0"/>
                        </a:spcAft>
                        <a:buNone/>
                      </a:pPr>
                      <a:r>
                        <a:rPr lang="en-GB" sz="800" dirty="0"/>
                        <a:t>Month 15: Apr, 2022</a:t>
                      </a:r>
                      <a:endParaRPr sz="800" dirty="0"/>
                    </a:p>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₦40m instalment</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16.82</a:t>
                      </a:r>
                      <a:endParaRPr sz="800" dirty="0"/>
                    </a:p>
                  </a:txBody>
                  <a:tcPr marL="91425" marR="91425" marT="91425" marB="91425"/>
                </a:tc>
                <a:tc>
                  <a:txBody>
                    <a:bodyPr/>
                    <a:lstStyle/>
                    <a:p>
                      <a:pPr marL="0" lvl="0" indent="0" algn="l" rtl="0">
                        <a:spcBef>
                          <a:spcPts val="0"/>
                        </a:spcBef>
                        <a:spcAft>
                          <a:spcPts val="0"/>
                        </a:spcAft>
                        <a:buNone/>
                      </a:pPr>
                      <a:r>
                        <a:rPr lang="en-GB" sz="800" dirty="0"/>
                        <a:t>11.50%</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415.22</a:t>
                      </a:r>
                      <a:endParaRPr sz="800" dirty="0"/>
                    </a:p>
                  </a:txBody>
                  <a:tcPr marL="91425" marR="91425" marT="91425" marB="91425"/>
                </a:tc>
                <a:tc>
                  <a:txBody>
                    <a:bodyPr/>
                    <a:lstStyle/>
                    <a:p>
                      <a:pPr marL="0" lvl="0" indent="0" algn="l" rtl="0">
                        <a:lnSpc>
                          <a:spcPct val="150000"/>
                        </a:lnSpc>
                        <a:spcBef>
                          <a:spcPts val="1800"/>
                        </a:spcBef>
                        <a:spcAft>
                          <a:spcPts val="1100"/>
                        </a:spcAft>
                        <a:buNone/>
                      </a:pPr>
                      <a:r>
                        <a:rPr lang="en-GB" sz="800" dirty="0">
                          <a:solidFill>
                            <a:srgbClr val="111111"/>
                          </a:solidFill>
                          <a:highlight>
                            <a:srgbClr val="FFFFFF"/>
                          </a:highlight>
                          <a:latin typeface="Roboto"/>
                          <a:ea typeface="Roboto"/>
                          <a:cs typeface="Roboto"/>
                          <a:sym typeface="Roboto"/>
                        </a:rPr>
                        <a:t>587</a:t>
                      </a:r>
                      <a:endParaRPr sz="800" dirty="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Invest the balance of N70m in a fixed deposit at 11.5% p.a. for 15 months.</a:t>
                      </a:r>
                    </a:p>
                    <a:p>
                      <a:pPr marL="0" lvl="0" indent="0" algn="l" rtl="0">
                        <a:spcBef>
                          <a:spcPts val="0"/>
                        </a:spcBef>
                        <a:spcAft>
                          <a:spcPts val="0"/>
                        </a:spcAft>
                        <a:buClr>
                          <a:schemeClr val="dk1"/>
                        </a:buClr>
                        <a:buSzPts val="1100"/>
                        <a:buFont typeface="Arial"/>
                        <a:buNone/>
                      </a:pPr>
                      <a:endParaRPr lang="en-GB"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This will result in earned Interest + principal of N80,062,500</a:t>
                      </a:r>
                    </a:p>
                    <a:p>
                      <a:pPr marL="0" lvl="0" indent="0" algn="l" rtl="0">
                        <a:spcBef>
                          <a:spcPts val="0"/>
                        </a:spcBef>
                        <a:spcAft>
                          <a:spcPts val="0"/>
                        </a:spcAft>
                        <a:buClr>
                          <a:schemeClr val="dk1"/>
                        </a:buClr>
                        <a:buSzPts val="1100"/>
                        <a:buFont typeface="Arial"/>
                        <a:buNone/>
                      </a:pP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Pay: ₦40m</a:t>
                      </a: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₦40, 062, 500</a:t>
                      </a:r>
                      <a:endParaRPr sz="800" dirty="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At next instalment the contractor adjusts the price of the project for inflation  by 16.47%.</a:t>
                      </a:r>
                    </a:p>
                    <a:p>
                      <a:pPr marL="0" marR="0" lvl="0" indent="0" algn="l" rtl="0">
                        <a:lnSpc>
                          <a:spcPct val="100000"/>
                        </a:lnSpc>
                        <a:spcBef>
                          <a:spcPts val="0"/>
                        </a:spcBef>
                        <a:spcAft>
                          <a:spcPts val="0"/>
                        </a:spcAft>
                        <a:buNone/>
                      </a:pPr>
                      <a:endParaRPr lang="en-GB"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Takes the price up by ₦14.4m</a:t>
                      </a:r>
                    </a:p>
                    <a:p>
                      <a:pPr marL="0" marR="0" lvl="0" indent="0" algn="l" rtl="0">
                        <a:lnSpc>
                          <a:spcPct val="100000"/>
                        </a:lnSpc>
                        <a:spcBef>
                          <a:spcPts val="0"/>
                        </a:spcBef>
                        <a:spcAft>
                          <a:spcPts val="0"/>
                        </a:spcAft>
                        <a:buNone/>
                      </a:pPr>
                      <a:endParaRPr sz="800" dirty="0">
                        <a:solidFill>
                          <a:srgbClr val="222222"/>
                        </a:solidFill>
                        <a:highlight>
                          <a:schemeClr val="lt1"/>
                        </a:highlight>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800" dirty="0">
                          <a:solidFill>
                            <a:srgbClr val="222222"/>
                          </a:solidFill>
                          <a:highlight>
                            <a:schemeClr val="lt1"/>
                          </a:highlight>
                          <a:latin typeface="Verdana"/>
                          <a:ea typeface="Verdana"/>
                          <a:cs typeface="Verdana"/>
                          <a:sym typeface="Verdana"/>
                        </a:rPr>
                        <a:t>New pay expected: ₦40m + ₦14.4m = ₦54.4m</a:t>
                      </a: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The buyer pays from the N70m in his current account. He is now left with a balance of ₦15.6m in his current account</a:t>
                      </a:r>
                      <a:endParaRPr sz="800" dirty="0">
                        <a:solidFill>
                          <a:srgbClr val="222222"/>
                        </a:solidFill>
                        <a:highlight>
                          <a:schemeClr val="lt1"/>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Sell out of the ounces of Gold that you possess. ₦40m worth of investment-grade Gold of 36.1778 ounces.</a:t>
                      </a: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Keep the balance of 43.1084 oz (₦49m)</a:t>
                      </a:r>
                      <a:endParaRPr sz="800" dirty="0">
                        <a:solidFill>
                          <a:srgbClr val="222222"/>
                        </a:solidFill>
                        <a:highlight>
                          <a:schemeClr val="lt1"/>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04137">
                <a:tc>
                  <a:txBody>
                    <a:bodyPr/>
                    <a:lstStyle/>
                    <a:p>
                      <a:pPr marL="0" lvl="0" indent="0" algn="l" rtl="0">
                        <a:spcBef>
                          <a:spcPts val="0"/>
                        </a:spcBef>
                        <a:spcAft>
                          <a:spcPts val="0"/>
                        </a:spcAft>
                        <a:buNone/>
                      </a:pPr>
                      <a:r>
                        <a:rPr lang="en-GB" sz="800" dirty="0"/>
                        <a:t>Month 24: Jan, 2023</a:t>
                      </a:r>
                      <a:endParaRPr sz="800" dirty="0"/>
                    </a:p>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₦20m instalment</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21.82</a:t>
                      </a:r>
                      <a:endParaRPr sz="800" dirty="0"/>
                    </a:p>
                  </a:txBody>
                  <a:tcPr marL="91425" marR="91425" marT="91425" marB="91425"/>
                </a:tc>
                <a:tc>
                  <a:txBody>
                    <a:bodyPr/>
                    <a:lstStyle/>
                    <a:p>
                      <a:pPr marL="0" lvl="0" indent="0" algn="l" rtl="0">
                        <a:spcBef>
                          <a:spcPts val="0"/>
                        </a:spcBef>
                        <a:spcAft>
                          <a:spcPts val="0"/>
                        </a:spcAft>
                        <a:buNone/>
                      </a:pPr>
                      <a:r>
                        <a:rPr lang="en-GB" sz="800" dirty="0"/>
                        <a:t>17.50%</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449.55</a:t>
                      </a:r>
                      <a:endParaRPr sz="800" dirty="0"/>
                    </a:p>
                  </a:txBody>
                  <a:tcPr marL="91425" marR="91425" marT="91425" marB="91425"/>
                </a:tc>
                <a:tc>
                  <a:txBody>
                    <a:bodyPr/>
                    <a:lstStyle/>
                    <a:p>
                      <a:pPr marL="0" lvl="0" indent="0" algn="l" rtl="0">
                        <a:spcBef>
                          <a:spcPts val="0"/>
                        </a:spcBef>
                        <a:spcAft>
                          <a:spcPts val="0"/>
                        </a:spcAft>
                        <a:buNone/>
                      </a:pPr>
                      <a:r>
                        <a:rPr lang="en-GB" sz="800" dirty="0"/>
                        <a:t>747.50</a:t>
                      </a:r>
                      <a:endParaRPr sz="800" dirty="0"/>
                    </a:p>
                  </a:txBody>
                  <a:tcPr marL="91425" marR="91425" marT="91425" marB="91425"/>
                </a:tc>
                <a:tc>
                  <a:txBody>
                    <a:bodyPr/>
                    <a:lstStyle/>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Invest the balance of N40,062,500 in a fixed deposit at 11.5% .p.a for 9 months. This will result in  earned interest + principal of N</a:t>
                      </a:r>
                      <a:r>
                        <a:rPr lang="en-GB" sz="800" dirty="0">
                          <a:solidFill>
                            <a:srgbClr val="222222"/>
                          </a:solidFill>
                          <a:latin typeface="Verdana"/>
                          <a:ea typeface="Verdana"/>
                          <a:cs typeface="Verdana"/>
                          <a:sym typeface="Verdana"/>
                        </a:rPr>
                        <a:t>43,517,890.625</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Pay: ₦20m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a:t>
                      </a:r>
                      <a:r>
                        <a:rPr lang="en-GB" sz="800" dirty="0">
                          <a:solidFill>
                            <a:srgbClr val="222222"/>
                          </a:solidFill>
                          <a:latin typeface="Verdana"/>
                          <a:ea typeface="Verdana"/>
                          <a:cs typeface="Verdana"/>
                          <a:sym typeface="Verdana"/>
                        </a:rPr>
                        <a:t>23517890</a:t>
                      </a:r>
                      <a:endParaRPr sz="800" dirty="0">
                        <a:solidFill>
                          <a:srgbClr val="222222"/>
                        </a:solidFill>
                        <a:highlight>
                          <a:srgbClr val="FFFFFF"/>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Next payment is due and adjusted for inflation  at 16.82% .</a:t>
                      </a: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The new instalment to pay is  N20m + ₦1.97m = N21.97m</a:t>
                      </a: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The balance in his current account is N15.6m. Therefor he needs to look for a new amount of ₦6.4m</a:t>
                      </a:r>
                      <a:endParaRPr sz="800" b="1" dirty="0">
                        <a:solidFill>
                          <a:srgbClr val="222222"/>
                        </a:solidFill>
                        <a:highlight>
                          <a:srgbClr val="FFFFFF"/>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Raise ₦20m by selling 13.333 ounces worth of Gold.</a:t>
                      </a: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Keep the balance: 29.7751 oz (₦44.7m)</a:t>
                      </a:r>
                      <a:endParaRPr sz="800" b="1" dirty="0">
                        <a:solidFill>
                          <a:srgbClr val="222222"/>
                        </a:solidFill>
                        <a:highlight>
                          <a:srgbClr val="FFFFFF"/>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970509">
                <a:tc>
                  <a:txBody>
                    <a:bodyPr/>
                    <a:lstStyle/>
                    <a:p>
                      <a:pPr marL="0" lvl="0" indent="0" algn="l" rtl="0">
                        <a:spcBef>
                          <a:spcPts val="0"/>
                        </a:spcBef>
                        <a:spcAft>
                          <a:spcPts val="0"/>
                        </a:spcAft>
                        <a:buNone/>
                      </a:pPr>
                      <a:r>
                        <a:rPr lang="en-GB" sz="800" dirty="0"/>
                        <a:t>Month 30: Jun, 2023</a:t>
                      </a:r>
                      <a:endParaRPr sz="800" dirty="0"/>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₦10m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instalment</a:t>
                      </a:r>
                      <a:endParaRPr sz="800" dirty="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lvl="0" indent="0" algn="r" rtl="0">
                        <a:lnSpc>
                          <a:spcPct val="115000"/>
                        </a:lnSpc>
                        <a:spcBef>
                          <a:spcPts val="0"/>
                        </a:spcBef>
                        <a:spcAft>
                          <a:spcPts val="0"/>
                        </a:spcAft>
                        <a:buNone/>
                      </a:pPr>
                      <a:r>
                        <a:rPr lang="en-GB" sz="800" dirty="0"/>
                        <a:t>22.79</a:t>
                      </a:r>
                      <a:endParaRPr sz="800" dirty="0"/>
                    </a:p>
                  </a:txBody>
                  <a:tcPr marL="91425" marR="91425" marT="91425" marB="91425"/>
                </a:tc>
                <a:tc>
                  <a:txBody>
                    <a:bodyPr/>
                    <a:lstStyle/>
                    <a:p>
                      <a:pPr marL="0" lvl="0" indent="0" algn="l" rtl="0">
                        <a:spcBef>
                          <a:spcPts val="0"/>
                        </a:spcBef>
                        <a:spcAft>
                          <a:spcPts val="0"/>
                        </a:spcAft>
                        <a:buNone/>
                      </a:pPr>
                      <a:r>
                        <a:rPr lang="en-GB" sz="800" dirty="0"/>
                        <a:t>18.50%</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461.18</a:t>
                      </a:r>
                      <a:endParaRPr sz="800" dirty="0"/>
                    </a:p>
                  </a:txBody>
                  <a:tcPr marL="91425" marR="91425" marT="91425" marB="91425"/>
                </a:tc>
                <a:tc>
                  <a:txBody>
                    <a:bodyPr/>
                    <a:lstStyle/>
                    <a:p>
                      <a:pPr marL="0" lvl="0" indent="0" algn="l" rtl="0">
                        <a:spcBef>
                          <a:spcPts val="0"/>
                        </a:spcBef>
                        <a:spcAft>
                          <a:spcPts val="0"/>
                        </a:spcAft>
                        <a:buNone/>
                      </a:pPr>
                      <a:r>
                        <a:rPr lang="en-GB" sz="800" dirty="0"/>
                        <a:t>768</a:t>
                      </a:r>
                      <a:endParaRPr sz="800" dirty="0"/>
                    </a:p>
                  </a:txBody>
                  <a:tcPr marL="91425" marR="91425" marT="91425" marB="91425"/>
                </a:tc>
                <a:tc>
                  <a:txBody>
                    <a:bodyPr/>
                    <a:lstStyle/>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Invest the balance of N</a:t>
                      </a:r>
                      <a:r>
                        <a:rPr lang="en-GB" sz="800" dirty="0">
                          <a:solidFill>
                            <a:srgbClr val="222222"/>
                          </a:solidFill>
                          <a:latin typeface="Verdana"/>
                          <a:ea typeface="Verdana"/>
                          <a:cs typeface="Verdana"/>
                          <a:sym typeface="Verdana"/>
                        </a:rPr>
                        <a:t>23,517,890 in a  fixed deposit at 17.5% p.a  for 6 months.</a:t>
                      </a:r>
                    </a:p>
                    <a:p>
                      <a:pPr marL="0" lvl="0" indent="0" algn="l" rtl="0">
                        <a:spcBef>
                          <a:spcPts val="0"/>
                        </a:spcBef>
                        <a:spcAft>
                          <a:spcPts val="0"/>
                        </a:spcAft>
                        <a:buNone/>
                      </a:pPr>
                      <a:r>
                        <a:rPr lang="en-GB" sz="800" dirty="0">
                          <a:solidFill>
                            <a:srgbClr val="222222"/>
                          </a:solidFill>
                          <a:latin typeface="Verdana"/>
                          <a:ea typeface="Verdana"/>
                          <a:cs typeface="Verdana"/>
                          <a:sym typeface="Verdana"/>
                        </a:rPr>
                        <a:t>Earn interest + principal N25575705.375</a:t>
                      </a: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Pay: ₦10m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a:t>
                      </a:r>
                      <a:r>
                        <a:rPr lang="en-GB" sz="800" dirty="0">
                          <a:solidFill>
                            <a:srgbClr val="222222"/>
                          </a:solidFill>
                          <a:latin typeface="Verdana"/>
                          <a:ea typeface="Verdana"/>
                          <a:cs typeface="Verdana"/>
                          <a:sym typeface="Verdana"/>
                        </a:rPr>
                        <a:t>15,575,705</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GB" sz="800" dirty="0">
                          <a:solidFill>
                            <a:srgbClr val="BF9000"/>
                          </a:solidFill>
                          <a:highlight>
                            <a:schemeClr val="lt1"/>
                          </a:highlight>
                          <a:latin typeface="Verdana"/>
                          <a:ea typeface="Verdana"/>
                          <a:cs typeface="Verdana"/>
                          <a:sym typeface="Verdana"/>
                        </a:rPr>
                        <a:t>(assuming all remains the same)</a:t>
                      </a:r>
                      <a:endParaRPr sz="800" dirty="0">
                        <a:solidFill>
                          <a:srgbClr val="BF9000"/>
                        </a:solidFill>
                        <a:highlight>
                          <a:schemeClr val="lt1"/>
                        </a:highlight>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endParaRPr sz="800" dirty="0"/>
                    </a:p>
                    <a:p>
                      <a:pPr marL="0" lvl="0" indent="0" algn="l" rtl="0">
                        <a:spcBef>
                          <a:spcPts val="0"/>
                        </a:spcBef>
                        <a:spcAft>
                          <a:spcPts val="0"/>
                        </a:spcAft>
                        <a:buNone/>
                      </a:pPr>
                      <a:r>
                        <a:rPr lang="en-GB" sz="800" dirty="0"/>
                        <a:t>Next payment is due and adjusted for inflation at 17.5%. The new instalment to pay is N10,875,000</a:t>
                      </a:r>
                    </a:p>
                    <a:p>
                      <a:pPr marL="0" lvl="0" indent="0" algn="l" rtl="0">
                        <a:spcBef>
                          <a:spcPts val="0"/>
                        </a:spcBef>
                        <a:spcAft>
                          <a:spcPts val="0"/>
                        </a:spcAft>
                        <a:buNone/>
                      </a:pPr>
                      <a:br>
                        <a:rPr lang="en-GB" sz="800" dirty="0"/>
                      </a:br>
                      <a:r>
                        <a:rPr lang="en-GB" sz="800" dirty="0"/>
                        <a:t>Therefore, he owes N17,275,000</a:t>
                      </a:r>
                      <a:endParaRPr sz="800" dirty="0">
                        <a:solidFill>
                          <a:srgbClr val="222222"/>
                        </a:solidFill>
                        <a:highlight>
                          <a:schemeClr val="lt1"/>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endParaRPr sz="800" dirty="0"/>
                    </a:p>
                    <a:p>
                      <a:pPr marL="0" lvl="0" indent="0" algn="l" rtl="0">
                        <a:spcBef>
                          <a:spcPts val="0"/>
                        </a:spcBef>
                        <a:spcAft>
                          <a:spcPts val="0"/>
                        </a:spcAft>
                        <a:buNone/>
                      </a:pPr>
                      <a:r>
                        <a:rPr lang="en-GB" sz="800" dirty="0"/>
                        <a:t>Raise </a:t>
                      </a:r>
                      <a:r>
                        <a:rPr lang="en-GB" sz="800" dirty="0">
                          <a:solidFill>
                            <a:srgbClr val="222222"/>
                          </a:solidFill>
                          <a:highlight>
                            <a:schemeClr val="lt1"/>
                          </a:highlight>
                          <a:latin typeface="Verdana"/>
                          <a:ea typeface="Verdana"/>
                          <a:cs typeface="Verdana"/>
                          <a:sym typeface="Verdana"/>
                        </a:rPr>
                        <a:t>₦10m by selling 6.7824 ounces of Gold.</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Keep the balance: 22.9933 (₦33.9m)</a:t>
                      </a:r>
                      <a:endParaRPr sz="800" dirty="0">
                        <a:solidFill>
                          <a:srgbClr val="222222"/>
                        </a:solidFill>
                        <a:highlight>
                          <a:schemeClr val="lt1"/>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44" name="Google Shape;144;g29f4cc70020_1_17"/>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bcaaf83303bdd0b_0"/>
          <p:cNvSpPr txBox="1">
            <a:spLocks noGrp="1"/>
          </p:cNvSpPr>
          <p:nvPr>
            <p:ph type="title"/>
          </p:nvPr>
        </p:nvSpPr>
        <p:spPr>
          <a:xfrm>
            <a:off x="838200" y="365125"/>
            <a:ext cx="10515600" cy="558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sz="3200" b="1" dirty="0">
                <a:solidFill>
                  <a:srgbClr val="BF9000"/>
                </a:solidFill>
              </a:rPr>
              <a:t>Gold is a Shield on the Effects of Inflation and FX Volatility on Affordable Housing Finance</a:t>
            </a:r>
            <a:endParaRPr sz="3200" b="1" dirty="0">
              <a:solidFill>
                <a:srgbClr val="BF9000"/>
              </a:solidFill>
            </a:endParaRPr>
          </a:p>
        </p:txBody>
      </p:sp>
      <p:sp>
        <p:nvSpPr>
          <p:cNvPr id="150" name="Google Shape;150;gbcaaf83303bdd0b_0"/>
          <p:cNvSpPr txBox="1">
            <a:spLocks noGrp="1"/>
          </p:cNvSpPr>
          <p:nvPr>
            <p:ph type="body" idx="1"/>
          </p:nvPr>
        </p:nvSpPr>
        <p:spPr>
          <a:xfrm>
            <a:off x="684200" y="1007724"/>
            <a:ext cx="10515600" cy="939600"/>
          </a:xfrm>
          <a:prstGeom prst="rect">
            <a:avLst/>
          </a:prstGeom>
        </p:spPr>
        <p:txBody>
          <a:bodyPr spcFirstLastPara="1" wrap="square" lIns="91425" tIns="45700" rIns="91425" bIns="45700" anchor="t" anchorCtr="0">
            <a:normAutofit fontScale="85000" lnSpcReduction="10000"/>
          </a:bodyPr>
          <a:lstStyle/>
          <a:p>
            <a:pPr marL="0" lvl="0" indent="0" algn="l" rtl="0">
              <a:spcBef>
                <a:spcPts val="1000"/>
              </a:spcBef>
              <a:spcAft>
                <a:spcPts val="0"/>
              </a:spcAft>
              <a:buNone/>
            </a:pPr>
            <a:r>
              <a:rPr lang="en-GB" sz="2100" dirty="0"/>
              <a:t>From the explanation on the N100m Housing project it’s obvious that the only asset class that shielded everybody from inflation and FX volatility is Gold. Valued for its intrinsic worth, </a:t>
            </a:r>
            <a:r>
              <a:rPr lang="en-GB" sz="2100" dirty="0">
                <a:solidFill>
                  <a:srgbClr val="BF9000"/>
                </a:solidFill>
              </a:rPr>
              <a:t>gold acts as a robust shield</a:t>
            </a:r>
            <a:r>
              <a:rPr lang="en-GB" sz="2100" dirty="0"/>
              <a:t>, offering a safe haven in economic uncertainties and providing a protective layer against unpredictable shifts.</a:t>
            </a:r>
            <a:endParaRPr sz="2100" dirty="0"/>
          </a:p>
        </p:txBody>
      </p:sp>
      <p:graphicFrame>
        <p:nvGraphicFramePr>
          <p:cNvPr id="151" name="Google Shape;151;gbcaaf83303bdd0b_0"/>
          <p:cNvGraphicFramePr/>
          <p:nvPr>
            <p:extLst>
              <p:ext uri="{D42A27DB-BD31-4B8C-83A1-F6EECF244321}">
                <p14:modId xmlns:p14="http://schemas.microsoft.com/office/powerpoint/2010/main" val="4132440075"/>
              </p:ext>
            </p:extLst>
          </p:nvPr>
        </p:nvGraphicFramePr>
        <p:xfrm>
          <a:off x="838200" y="2174140"/>
          <a:ext cx="10287000" cy="4271735"/>
        </p:xfrm>
        <a:graphic>
          <a:graphicData uri="http://schemas.openxmlformats.org/drawingml/2006/table">
            <a:tbl>
              <a:tblPr>
                <a:noFill/>
                <a:tableStyleId>{FF8FDB84-C85D-441C-86F3-1EFAB1859109}</a:tableStyleId>
              </a:tblPr>
              <a:tblGrid>
                <a:gridCol w="1318600">
                  <a:extLst>
                    <a:ext uri="{9D8B030D-6E8A-4147-A177-3AD203B41FA5}">
                      <a16:colId xmlns:a16="http://schemas.microsoft.com/office/drawing/2014/main" val="20000"/>
                    </a:ext>
                  </a:extLst>
                </a:gridCol>
                <a:gridCol w="746275">
                  <a:extLst>
                    <a:ext uri="{9D8B030D-6E8A-4147-A177-3AD203B41FA5}">
                      <a16:colId xmlns:a16="http://schemas.microsoft.com/office/drawing/2014/main" val="20001"/>
                    </a:ext>
                  </a:extLst>
                </a:gridCol>
                <a:gridCol w="821925">
                  <a:extLst>
                    <a:ext uri="{9D8B030D-6E8A-4147-A177-3AD203B41FA5}">
                      <a16:colId xmlns:a16="http://schemas.microsoft.com/office/drawing/2014/main" val="20002"/>
                    </a:ext>
                  </a:extLst>
                </a:gridCol>
                <a:gridCol w="859675">
                  <a:extLst>
                    <a:ext uri="{9D8B030D-6E8A-4147-A177-3AD203B41FA5}">
                      <a16:colId xmlns:a16="http://schemas.microsoft.com/office/drawing/2014/main" val="20003"/>
                    </a:ext>
                  </a:extLst>
                </a:gridCol>
                <a:gridCol w="966950">
                  <a:extLst>
                    <a:ext uri="{9D8B030D-6E8A-4147-A177-3AD203B41FA5}">
                      <a16:colId xmlns:a16="http://schemas.microsoft.com/office/drawing/2014/main" val="20004"/>
                    </a:ext>
                  </a:extLst>
                </a:gridCol>
                <a:gridCol w="2077925">
                  <a:extLst>
                    <a:ext uri="{9D8B030D-6E8A-4147-A177-3AD203B41FA5}">
                      <a16:colId xmlns:a16="http://schemas.microsoft.com/office/drawing/2014/main" val="20005"/>
                    </a:ext>
                  </a:extLst>
                </a:gridCol>
                <a:gridCol w="3495650">
                  <a:extLst>
                    <a:ext uri="{9D8B030D-6E8A-4147-A177-3AD203B41FA5}">
                      <a16:colId xmlns:a16="http://schemas.microsoft.com/office/drawing/2014/main" val="20006"/>
                    </a:ext>
                  </a:extLst>
                </a:gridCol>
              </a:tblGrid>
              <a:tr h="761825">
                <a:tc>
                  <a:txBody>
                    <a:bodyPr/>
                    <a:lstStyle/>
                    <a:p>
                      <a:pPr marL="0" lvl="0" indent="0" algn="l" rtl="0">
                        <a:spcBef>
                          <a:spcPts val="0"/>
                        </a:spcBef>
                        <a:spcAft>
                          <a:spcPts val="0"/>
                        </a:spcAft>
                        <a:buNone/>
                      </a:pPr>
                      <a:r>
                        <a:rPr lang="en-GB" sz="1200" dirty="0"/>
                        <a:t>Period</a:t>
                      </a:r>
                      <a:endParaRPr sz="1200" dirty="0"/>
                    </a:p>
                  </a:txBody>
                  <a:tcPr marL="91425" marR="91425" marT="91425" marB="91425"/>
                </a:tc>
                <a:tc>
                  <a:txBody>
                    <a:bodyPr/>
                    <a:lstStyle/>
                    <a:p>
                      <a:pPr marL="0" lvl="0" indent="0" algn="l" rtl="0">
                        <a:spcBef>
                          <a:spcPts val="0"/>
                        </a:spcBef>
                        <a:spcAft>
                          <a:spcPts val="0"/>
                        </a:spcAft>
                        <a:buNone/>
                      </a:pPr>
                      <a:r>
                        <a:rPr lang="en-GB" sz="1200" dirty="0"/>
                        <a:t>Inflation</a:t>
                      </a:r>
                      <a:endParaRPr sz="1200" dirty="0"/>
                    </a:p>
                  </a:txBody>
                  <a:tcPr marL="91425" marR="91425" marT="91425" marB="91425"/>
                </a:tc>
                <a:tc>
                  <a:txBody>
                    <a:bodyPr/>
                    <a:lstStyle/>
                    <a:p>
                      <a:pPr marL="0" lvl="0" indent="0" algn="l" rtl="0">
                        <a:spcBef>
                          <a:spcPts val="0"/>
                        </a:spcBef>
                        <a:spcAft>
                          <a:spcPts val="0"/>
                        </a:spcAft>
                        <a:buNone/>
                      </a:pPr>
                      <a:r>
                        <a:rPr lang="en-GB" sz="1200" dirty="0"/>
                        <a:t>Interest</a:t>
                      </a:r>
                      <a:endParaRPr sz="1200" dirty="0"/>
                    </a:p>
                  </a:txBody>
                  <a:tcPr marL="91425" marR="91425" marT="91425" marB="91425"/>
                </a:tc>
                <a:tc>
                  <a:txBody>
                    <a:bodyPr/>
                    <a:lstStyle/>
                    <a:p>
                      <a:pPr marL="0" lvl="0" indent="0" algn="l" rtl="0">
                        <a:spcBef>
                          <a:spcPts val="0"/>
                        </a:spcBef>
                        <a:spcAft>
                          <a:spcPts val="0"/>
                        </a:spcAft>
                        <a:buNone/>
                      </a:pPr>
                      <a:r>
                        <a:rPr lang="en-GB" sz="1200" dirty="0">
                          <a:solidFill>
                            <a:schemeClr val="dk1"/>
                          </a:solidFill>
                        </a:rPr>
                        <a:t>FX Official ($/</a:t>
                      </a:r>
                      <a:r>
                        <a:rPr lang="en-GB" sz="1200" dirty="0">
                          <a:solidFill>
                            <a:srgbClr val="222222"/>
                          </a:solidFill>
                          <a:highlight>
                            <a:srgbClr val="FFFFFF"/>
                          </a:highlight>
                          <a:latin typeface="Verdana"/>
                          <a:ea typeface="Verdana"/>
                          <a:cs typeface="Verdana"/>
                          <a:sym typeface="Verdana"/>
                        </a:rPr>
                        <a:t>₦</a:t>
                      </a:r>
                      <a:r>
                        <a:rPr lang="en-GB" sz="1200" dirty="0">
                          <a:solidFill>
                            <a:schemeClr val="dk1"/>
                          </a:solidFill>
                        </a:rPr>
                        <a:t>)</a:t>
                      </a:r>
                      <a:endParaRPr sz="1200" dirty="0"/>
                    </a:p>
                  </a:txBody>
                  <a:tcPr marL="91425" marR="91425" marT="91425" marB="91425"/>
                </a:tc>
                <a:tc>
                  <a:txBody>
                    <a:bodyPr/>
                    <a:lstStyle/>
                    <a:p>
                      <a:pPr marL="0" lvl="0" indent="0" algn="l" rtl="0">
                        <a:spcBef>
                          <a:spcPts val="0"/>
                        </a:spcBef>
                        <a:spcAft>
                          <a:spcPts val="0"/>
                        </a:spcAft>
                        <a:buNone/>
                      </a:pPr>
                      <a:r>
                        <a:rPr lang="en-GB" sz="1200" dirty="0"/>
                        <a:t>FX Black Market ($/</a:t>
                      </a:r>
                      <a:r>
                        <a:rPr lang="en-GB" sz="1200" dirty="0">
                          <a:solidFill>
                            <a:srgbClr val="222222"/>
                          </a:solidFill>
                          <a:highlight>
                            <a:srgbClr val="FFFFFF"/>
                          </a:highlight>
                          <a:latin typeface="Verdana"/>
                          <a:ea typeface="Verdana"/>
                          <a:cs typeface="Verdana"/>
                          <a:sym typeface="Verdana"/>
                        </a:rPr>
                        <a:t>₦</a:t>
                      </a:r>
                      <a:r>
                        <a:rPr lang="en-GB" sz="1200" dirty="0"/>
                        <a:t>)</a:t>
                      </a:r>
                      <a:endParaRPr sz="1200" dirty="0"/>
                    </a:p>
                  </a:txBody>
                  <a:tcPr marL="91425" marR="91425" marT="91425" marB="91425"/>
                </a:tc>
                <a:tc>
                  <a:txBody>
                    <a:bodyPr/>
                    <a:lstStyle/>
                    <a:p>
                      <a:pPr marL="0" lvl="0" indent="0" algn="l" rtl="0">
                        <a:spcBef>
                          <a:spcPts val="0"/>
                        </a:spcBef>
                        <a:spcAft>
                          <a:spcPts val="0"/>
                        </a:spcAft>
                        <a:buNone/>
                      </a:pPr>
                      <a:r>
                        <a:rPr lang="en-GB" sz="1200" dirty="0"/>
                        <a:t>Gold (per ounce -oz)</a:t>
                      </a:r>
                      <a:endParaRPr sz="1200" dirty="0"/>
                    </a:p>
                  </a:txBody>
                  <a:tcPr marL="91425" marR="91425" marT="91425" marB="91425"/>
                </a:tc>
                <a:tc>
                  <a:txBody>
                    <a:bodyPr/>
                    <a:lstStyle/>
                    <a:p>
                      <a:pPr marL="0" lvl="0" indent="0" algn="l" rtl="0">
                        <a:spcBef>
                          <a:spcPts val="0"/>
                        </a:spcBef>
                        <a:spcAft>
                          <a:spcPts val="0"/>
                        </a:spcAft>
                        <a:buNone/>
                      </a:pPr>
                      <a:endParaRPr sz="1200" dirty="0"/>
                    </a:p>
                  </a:txBody>
                  <a:tcPr marL="91425" marR="91425" marT="91425" marB="91425"/>
                </a:tc>
                <a:extLst>
                  <a:ext uri="{0D108BD9-81ED-4DB2-BD59-A6C34878D82A}">
                    <a16:rowId xmlns:a16="http://schemas.microsoft.com/office/drawing/2014/main" val="10000"/>
                  </a:ext>
                </a:extLst>
              </a:tr>
              <a:tr h="766800">
                <a:tc>
                  <a:txBody>
                    <a:bodyPr/>
                    <a:lstStyle/>
                    <a:p>
                      <a:pPr marL="0" lvl="0" indent="0" algn="l" rtl="0">
                        <a:spcBef>
                          <a:spcPts val="0"/>
                        </a:spcBef>
                        <a:spcAft>
                          <a:spcPts val="0"/>
                        </a:spcAft>
                        <a:buNone/>
                      </a:pPr>
                      <a:r>
                        <a:rPr lang="en-GB" sz="1200" dirty="0"/>
                        <a:t>Month 0: Jan, 2021</a:t>
                      </a:r>
                      <a:endParaRPr sz="1200" dirty="0"/>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₦30m deposit</a:t>
                      </a:r>
                      <a:endParaRPr sz="1200" dirty="0"/>
                    </a:p>
                  </a:txBody>
                  <a:tcPr marL="91425" marR="91425" marT="91425" marB="91425"/>
                </a:tc>
                <a:tc>
                  <a:txBody>
                    <a:bodyPr/>
                    <a:lstStyle/>
                    <a:p>
                      <a:pPr marL="0" lvl="0" indent="0" algn="r" rtl="0">
                        <a:lnSpc>
                          <a:spcPct val="115000"/>
                        </a:lnSpc>
                        <a:spcBef>
                          <a:spcPts val="0"/>
                        </a:spcBef>
                        <a:spcAft>
                          <a:spcPts val="0"/>
                        </a:spcAft>
                        <a:buNone/>
                      </a:pPr>
                      <a:r>
                        <a:rPr lang="en-GB" sz="1200" dirty="0"/>
                        <a:t>16.47</a:t>
                      </a:r>
                      <a:endParaRPr sz="1200" dirty="0"/>
                    </a:p>
                  </a:txBody>
                  <a:tcPr marL="91425" marR="91425" marT="91425" marB="91425"/>
                </a:tc>
                <a:tc>
                  <a:txBody>
                    <a:bodyPr/>
                    <a:lstStyle/>
                    <a:p>
                      <a:pPr marL="0" lvl="0" indent="0" algn="l" rtl="0">
                        <a:spcBef>
                          <a:spcPts val="0"/>
                        </a:spcBef>
                        <a:spcAft>
                          <a:spcPts val="0"/>
                        </a:spcAft>
                        <a:buNone/>
                      </a:pPr>
                      <a:r>
                        <a:rPr lang="en-GB" sz="1200" dirty="0"/>
                        <a:t>11.50%</a:t>
                      </a:r>
                      <a:endParaRPr sz="1200" dirty="0"/>
                    </a:p>
                  </a:txBody>
                  <a:tcPr marL="91425" marR="91425" marT="91425" marB="91425"/>
                </a:tc>
                <a:tc>
                  <a:txBody>
                    <a:bodyPr/>
                    <a:lstStyle/>
                    <a:p>
                      <a:pPr marL="0" lvl="0" indent="0" algn="r" rtl="0">
                        <a:spcBef>
                          <a:spcPts val="0"/>
                        </a:spcBef>
                        <a:spcAft>
                          <a:spcPts val="0"/>
                        </a:spcAft>
                        <a:buNone/>
                      </a:pPr>
                      <a:r>
                        <a:rPr lang="en-GB" sz="1200" dirty="0"/>
                        <a:t>379</a:t>
                      </a:r>
                      <a:endParaRPr sz="1200" dirty="0"/>
                    </a:p>
                  </a:txBody>
                  <a:tcPr marL="91425" marR="91425" marT="91425" marB="91425"/>
                </a:tc>
                <a:tc>
                  <a:txBody>
                    <a:bodyPr/>
                    <a:lstStyle/>
                    <a:p>
                      <a:pPr marL="0" lvl="0" indent="0" algn="l" rtl="0">
                        <a:spcBef>
                          <a:spcPts val="0"/>
                        </a:spcBef>
                        <a:spcAft>
                          <a:spcPts val="0"/>
                        </a:spcAft>
                        <a:buNone/>
                      </a:pPr>
                      <a:r>
                        <a:rPr lang="en-GB" sz="1200" dirty="0"/>
                        <a:t>475</a:t>
                      </a:r>
                      <a:endParaRPr sz="1200" dirty="0"/>
                    </a:p>
                  </a:txBody>
                  <a:tcPr marL="91425" marR="91425" marT="91425" marB="91425"/>
                </a:tc>
                <a:tc>
                  <a:txBody>
                    <a:bodyPr/>
                    <a:lstStyle/>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$1,858.69</a:t>
                      </a:r>
                      <a:endParaRPr sz="700" dirty="0"/>
                    </a:p>
                  </a:txBody>
                  <a:tcPr marL="91425" marR="91425" marT="91425" marB="91425"/>
                </a:tc>
                <a:tc>
                  <a:txBody>
                    <a:bodyPr/>
                    <a:lstStyle/>
                    <a:p>
                      <a:pPr marL="0" lvl="0" indent="0" algn="l" rtl="0">
                        <a:spcBef>
                          <a:spcPts val="0"/>
                        </a:spcBef>
                        <a:spcAft>
                          <a:spcPts val="0"/>
                        </a:spcAft>
                        <a:buNone/>
                      </a:pPr>
                      <a:r>
                        <a:rPr lang="en-GB" sz="1200" dirty="0"/>
                        <a:t>Pay: </a:t>
                      </a:r>
                      <a:r>
                        <a:rPr lang="en-GB" sz="1200" dirty="0">
                          <a:solidFill>
                            <a:srgbClr val="222222"/>
                          </a:solidFill>
                          <a:highlight>
                            <a:schemeClr val="lt1"/>
                          </a:highlight>
                          <a:latin typeface="Verdana"/>
                          <a:ea typeface="Verdana"/>
                          <a:cs typeface="Verdana"/>
                          <a:sym typeface="Verdana"/>
                        </a:rPr>
                        <a:t>₦30m</a:t>
                      </a:r>
                      <a:endParaRPr sz="12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Buy: ₦70m gold for 79.2862 oz</a:t>
                      </a:r>
                      <a:endParaRPr sz="1200" dirty="0">
                        <a:solidFill>
                          <a:srgbClr val="222222"/>
                        </a:solidFill>
                        <a:highlight>
                          <a:schemeClr val="lt1"/>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766800">
                <a:tc>
                  <a:txBody>
                    <a:bodyPr/>
                    <a:lstStyle/>
                    <a:p>
                      <a:pPr marL="0" lvl="0" indent="0" algn="l" rtl="0">
                        <a:spcBef>
                          <a:spcPts val="0"/>
                        </a:spcBef>
                        <a:spcAft>
                          <a:spcPts val="0"/>
                        </a:spcAft>
                        <a:buNone/>
                      </a:pPr>
                      <a:r>
                        <a:rPr lang="en-GB" sz="1200" dirty="0"/>
                        <a:t>Month 15: Apr, 2022</a:t>
                      </a:r>
                      <a:endParaRPr sz="1200" dirty="0"/>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₦40m instalment</a:t>
                      </a:r>
                      <a:endParaRPr sz="1200" dirty="0"/>
                    </a:p>
                  </a:txBody>
                  <a:tcPr marL="91425" marR="91425" marT="91425" marB="91425"/>
                </a:tc>
                <a:tc>
                  <a:txBody>
                    <a:bodyPr/>
                    <a:lstStyle/>
                    <a:p>
                      <a:pPr marL="0" lvl="0" indent="0" algn="r" rtl="0">
                        <a:lnSpc>
                          <a:spcPct val="115000"/>
                        </a:lnSpc>
                        <a:spcBef>
                          <a:spcPts val="0"/>
                        </a:spcBef>
                        <a:spcAft>
                          <a:spcPts val="0"/>
                        </a:spcAft>
                        <a:buNone/>
                      </a:pPr>
                      <a:r>
                        <a:rPr lang="en-GB" sz="1200" dirty="0"/>
                        <a:t>16.82</a:t>
                      </a:r>
                      <a:endParaRPr sz="1200" dirty="0"/>
                    </a:p>
                  </a:txBody>
                  <a:tcPr marL="91425" marR="91425" marT="91425" marB="91425"/>
                </a:tc>
                <a:tc>
                  <a:txBody>
                    <a:bodyPr/>
                    <a:lstStyle/>
                    <a:p>
                      <a:pPr marL="0" lvl="0" indent="0" algn="l" rtl="0">
                        <a:spcBef>
                          <a:spcPts val="0"/>
                        </a:spcBef>
                        <a:spcAft>
                          <a:spcPts val="0"/>
                        </a:spcAft>
                        <a:buNone/>
                      </a:pPr>
                      <a:r>
                        <a:rPr lang="en-GB" sz="1200" dirty="0"/>
                        <a:t>11.50%</a:t>
                      </a:r>
                      <a:endParaRPr sz="1200" dirty="0"/>
                    </a:p>
                  </a:txBody>
                  <a:tcPr marL="91425" marR="91425" marT="91425" marB="91425"/>
                </a:tc>
                <a:tc>
                  <a:txBody>
                    <a:bodyPr/>
                    <a:lstStyle/>
                    <a:p>
                      <a:pPr marL="0" lvl="0" indent="0" algn="r" rtl="0">
                        <a:lnSpc>
                          <a:spcPct val="115000"/>
                        </a:lnSpc>
                        <a:spcBef>
                          <a:spcPts val="0"/>
                        </a:spcBef>
                        <a:spcAft>
                          <a:spcPts val="0"/>
                        </a:spcAft>
                        <a:buNone/>
                      </a:pPr>
                      <a:r>
                        <a:rPr lang="en-GB" sz="1200" dirty="0"/>
                        <a:t>415.22</a:t>
                      </a:r>
                      <a:endParaRPr sz="1200" dirty="0"/>
                    </a:p>
                  </a:txBody>
                  <a:tcPr marL="91425" marR="91425" marT="91425" marB="91425"/>
                </a:tc>
                <a:tc>
                  <a:txBody>
                    <a:bodyPr/>
                    <a:lstStyle/>
                    <a:p>
                      <a:pPr marL="0" lvl="0" indent="0" algn="l" rtl="0">
                        <a:lnSpc>
                          <a:spcPct val="150000"/>
                        </a:lnSpc>
                        <a:spcBef>
                          <a:spcPts val="1800"/>
                        </a:spcBef>
                        <a:spcAft>
                          <a:spcPts val="1100"/>
                        </a:spcAft>
                        <a:buNone/>
                      </a:pPr>
                      <a:r>
                        <a:rPr lang="en-GB" sz="1250" dirty="0">
                          <a:solidFill>
                            <a:srgbClr val="111111"/>
                          </a:solidFill>
                          <a:highlight>
                            <a:srgbClr val="FFFFFF"/>
                          </a:highlight>
                          <a:latin typeface="Roboto"/>
                          <a:ea typeface="Roboto"/>
                          <a:cs typeface="Roboto"/>
                          <a:sym typeface="Roboto"/>
                        </a:rPr>
                        <a:t>587</a:t>
                      </a:r>
                      <a:endParaRPr sz="1200" dirty="0"/>
                    </a:p>
                  </a:txBody>
                  <a:tcPr marL="91425" marR="91425" marT="91425" marB="91425"/>
                </a:tc>
                <a:tc>
                  <a:txBody>
                    <a:bodyPr/>
                    <a:lstStyle/>
                    <a:p>
                      <a:pPr marL="0" marR="0" lvl="0" indent="0" algn="l" rtl="0">
                        <a:lnSpc>
                          <a:spcPct val="100000"/>
                        </a:lnSpc>
                        <a:spcBef>
                          <a:spcPts val="0"/>
                        </a:spcBef>
                        <a:spcAft>
                          <a:spcPts val="0"/>
                        </a:spcAft>
                        <a:buNone/>
                      </a:pPr>
                      <a:r>
                        <a:rPr lang="en-GB" sz="1200" dirty="0">
                          <a:solidFill>
                            <a:srgbClr val="222222"/>
                          </a:solidFill>
                          <a:highlight>
                            <a:schemeClr val="lt1"/>
                          </a:highlight>
                          <a:latin typeface="Verdana"/>
                          <a:ea typeface="Verdana"/>
                          <a:cs typeface="Verdana"/>
                          <a:sym typeface="Verdana"/>
                        </a:rPr>
                        <a:t>$1,883.56</a:t>
                      </a:r>
                      <a:endParaRPr sz="1200" dirty="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1200" dirty="0">
                          <a:solidFill>
                            <a:srgbClr val="222222"/>
                          </a:solidFill>
                          <a:highlight>
                            <a:schemeClr val="lt1"/>
                          </a:highlight>
                          <a:latin typeface="Verdana"/>
                          <a:ea typeface="Verdana"/>
                          <a:cs typeface="Verdana"/>
                          <a:sym typeface="Verdana"/>
                        </a:rPr>
                        <a:t>Sell ₦40m gold for 36.1778 oz</a:t>
                      </a:r>
                      <a:endParaRPr sz="12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1200" dirty="0">
                          <a:solidFill>
                            <a:srgbClr val="222222"/>
                          </a:solidFill>
                          <a:highlight>
                            <a:schemeClr val="lt1"/>
                          </a:highlight>
                          <a:latin typeface="Verdana"/>
                          <a:ea typeface="Verdana"/>
                          <a:cs typeface="Verdana"/>
                          <a:sym typeface="Verdana"/>
                        </a:rPr>
                        <a:t>Balance: 43.1084 oz (₦49m)</a:t>
                      </a:r>
                      <a:endParaRPr sz="1200" dirty="0">
                        <a:solidFill>
                          <a:srgbClr val="222222"/>
                        </a:solidFill>
                        <a:highlight>
                          <a:schemeClr val="lt1"/>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766800">
                <a:tc>
                  <a:txBody>
                    <a:bodyPr/>
                    <a:lstStyle/>
                    <a:p>
                      <a:pPr marL="0" lvl="0" indent="0" algn="l" rtl="0">
                        <a:spcBef>
                          <a:spcPts val="0"/>
                        </a:spcBef>
                        <a:spcAft>
                          <a:spcPts val="0"/>
                        </a:spcAft>
                        <a:buNone/>
                      </a:pPr>
                      <a:r>
                        <a:rPr lang="en-GB" sz="1200" dirty="0"/>
                        <a:t>Month 24: Jan, 2023</a:t>
                      </a:r>
                      <a:endParaRPr sz="1200" dirty="0"/>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₦20m instalment</a:t>
                      </a:r>
                      <a:endParaRPr sz="1200" dirty="0"/>
                    </a:p>
                  </a:txBody>
                  <a:tcPr marL="91425" marR="91425" marT="91425" marB="91425"/>
                </a:tc>
                <a:tc>
                  <a:txBody>
                    <a:bodyPr/>
                    <a:lstStyle/>
                    <a:p>
                      <a:pPr marL="0" lvl="0" indent="0" algn="r" rtl="0">
                        <a:lnSpc>
                          <a:spcPct val="115000"/>
                        </a:lnSpc>
                        <a:spcBef>
                          <a:spcPts val="0"/>
                        </a:spcBef>
                        <a:spcAft>
                          <a:spcPts val="0"/>
                        </a:spcAft>
                        <a:buNone/>
                      </a:pPr>
                      <a:r>
                        <a:rPr lang="en-GB" sz="1200" dirty="0"/>
                        <a:t>21.82</a:t>
                      </a:r>
                      <a:endParaRPr sz="1200" dirty="0"/>
                    </a:p>
                  </a:txBody>
                  <a:tcPr marL="91425" marR="91425" marT="91425" marB="91425"/>
                </a:tc>
                <a:tc>
                  <a:txBody>
                    <a:bodyPr/>
                    <a:lstStyle/>
                    <a:p>
                      <a:pPr marL="0" lvl="0" indent="0" algn="l" rtl="0">
                        <a:spcBef>
                          <a:spcPts val="0"/>
                        </a:spcBef>
                        <a:spcAft>
                          <a:spcPts val="0"/>
                        </a:spcAft>
                        <a:buNone/>
                      </a:pPr>
                      <a:r>
                        <a:rPr lang="en-GB" sz="1200" dirty="0"/>
                        <a:t>17.50%</a:t>
                      </a:r>
                      <a:endParaRPr sz="1200" dirty="0"/>
                    </a:p>
                  </a:txBody>
                  <a:tcPr marL="91425" marR="91425" marT="91425" marB="91425"/>
                </a:tc>
                <a:tc>
                  <a:txBody>
                    <a:bodyPr/>
                    <a:lstStyle/>
                    <a:p>
                      <a:pPr marL="0" lvl="0" indent="0" algn="r" rtl="0">
                        <a:lnSpc>
                          <a:spcPct val="115000"/>
                        </a:lnSpc>
                        <a:spcBef>
                          <a:spcPts val="0"/>
                        </a:spcBef>
                        <a:spcAft>
                          <a:spcPts val="0"/>
                        </a:spcAft>
                        <a:buNone/>
                      </a:pPr>
                      <a:r>
                        <a:rPr lang="en-GB" sz="1200" dirty="0"/>
                        <a:t>449.55</a:t>
                      </a:r>
                      <a:endParaRPr sz="1200" dirty="0"/>
                    </a:p>
                  </a:txBody>
                  <a:tcPr marL="91425" marR="91425" marT="91425" marB="91425"/>
                </a:tc>
                <a:tc>
                  <a:txBody>
                    <a:bodyPr/>
                    <a:lstStyle/>
                    <a:p>
                      <a:pPr marL="0" lvl="0" indent="0" algn="l" rtl="0">
                        <a:spcBef>
                          <a:spcPts val="0"/>
                        </a:spcBef>
                        <a:spcAft>
                          <a:spcPts val="0"/>
                        </a:spcAft>
                        <a:buNone/>
                      </a:pPr>
                      <a:r>
                        <a:rPr lang="en-GB" sz="1200" dirty="0"/>
                        <a:t>747.50</a:t>
                      </a:r>
                      <a:endParaRPr sz="1200" dirty="0"/>
                    </a:p>
                  </a:txBody>
                  <a:tcPr marL="91425" marR="91425" marT="91425" marB="91425"/>
                </a:tc>
                <a:tc>
                  <a:txBody>
                    <a:bodyPr/>
                    <a:lstStyle/>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$1,953.14</a:t>
                      </a:r>
                      <a:endParaRPr sz="950" dirty="0">
                        <a:solidFill>
                          <a:srgbClr val="222222"/>
                        </a:solidFill>
                        <a:highlight>
                          <a:srgbClr val="FFFFFF"/>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1200" dirty="0">
                          <a:solidFill>
                            <a:srgbClr val="222222"/>
                          </a:solidFill>
                          <a:highlight>
                            <a:schemeClr val="lt1"/>
                          </a:highlight>
                          <a:latin typeface="Verdana"/>
                          <a:ea typeface="Verdana"/>
                          <a:cs typeface="Verdana"/>
                          <a:sym typeface="Verdana"/>
                        </a:rPr>
                        <a:t>Sell ₦20m gold for 13.333 oz</a:t>
                      </a:r>
                      <a:endParaRPr sz="12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1200" dirty="0">
                          <a:solidFill>
                            <a:srgbClr val="222222"/>
                          </a:solidFill>
                          <a:highlight>
                            <a:schemeClr val="lt1"/>
                          </a:highlight>
                          <a:latin typeface="Verdana"/>
                          <a:ea typeface="Verdana"/>
                          <a:cs typeface="Verdana"/>
                          <a:sym typeface="Verdana"/>
                        </a:rPr>
                        <a:t>Balance: 29.7751 oz (₦44.7m)</a:t>
                      </a:r>
                      <a:endParaRPr sz="950" b="1" dirty="0">
                        <a:solidFill>
                          <a:srgbClr val="222222"/>
                        </a:solidFill>
                        <a:highlight>
                          <a:srgbClr val="FFFFFF"/>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766800">
                <a:tc>
                  <a:txBody>
                    <a:bodyPr/>
                    <a:lstStyle/>
                    <a:p>
                      <a:pPr marL="0" lvl="0" indent="0" algn="l" rtl="0">
                        <a:spcBef>
                          <a:spcPts val="0"/>
                        </a:spcBef>
                        <a:spcAft>
                          <a:spcPts val="0"/>
                        </a:spcAft>
                        <a:buNone/>
                      </a:pPr>
                      <a:r>
                        <a:rPr lang="en-GB" sz="1200" dirty="0"/>
                        <a:t>Month 30: Jun, 2023</a:t>
                      </a:r>
                      <a:endParaRPr sz="1200" dirty="0"/>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₦10m</a:t>
                      </a:r>
                      <a:endParaRPr sz="12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instalment</a:t>
                      </a:r>
                      <a:endParaRPr sz="1200" dirty="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lvl="0" indent="0" algn="r" rtl="0">
                        <a:lnSpc>
                          <a:spcPct val="115000"/>
                        </a:lnSpc>
                        <a:spcBef>
                          <a:spcPts val="0"/>
                        </a:spcBef>
                        <a:spcAft>
                          <a:spcPts val="0"/>
                        </a:spcAft>
                        <a:buNone/>
                      </a:pPr>
                      <a:r>
                        <a:rPr lang="en-GB" sz="1200" dirty="0"/>
                        <a:t>22.79</a:t>
                      </a:r>
                      <a:endParaRPr sz="1200" dirty="0"/>
                    </a:p>
                  </a:txBody>
                  <a:tcPr marL="91425" marR="91425" marT="91425" marB="91425"/>
                </a:tc>
                <a:tc>
                  <a:txBody>
                    <a:bodyPr/>
                    <a:lstStyle/>
                    <a:p>
                      <a:pPr marL="0" lvl="0" indent="0" algn="l" rtl="0">
                        <a:spcBef>
                          <a:spcPts val="0"/>
                        </a:spcBef>
                        <a:spcAft>
                          <a:spcPts val="0"/>
                        </a:spcAft>
                        <a:buNone/>
                      </a:pPr>
                      <a:r>
                        <a:rPr lang="en-GB" sz="1200" dirty="0"/>
                        <a:t>18.50%</a:t>
                      </a:r>
                      <a:endParaRPr sz="1200" dirty="0"/>
                    </a:p>
                  </a:txBody>
                  <a:tcPr marL="91425" marR="91425" marT="91425" marB="91425"/>
                </a:tc>
                <a:tc>
                  <a:txBody>
                    <a:bodyPr/>
                    <a:lstStyle/>
                    <a:p>
                      <a:pPr marL="0" lvl="0" indent="0" algn="r" rtl="0">
                        <a:lnSpc>
                          <a:spcPct val="115000"/>
                        </a:lnSpc>
                        <a:spcBef>
                          <a:spcPts val="0"/>
                        </a:spcBef>
                        <a:spcAft>
                          <a:spcPts val="0"/>
                        </a:spcAft>
                        <a:buNone/>
                      </a:pPr>
                      <a:r>
                        <a:rPr lang="en-GB" sz="1200" dirty="0"/>
                        <a:t>461.18</a:t>
                      </a:r>
                      <a:endParaRPr sz="1200" dirty="0"/>
                    </a:p>
                  </a:txBody>
                  <a:tcPr marL="91425" marR="91425" marT="91425" marB="91425"/>
                </a:tc>
                <a:tc>
                  <a:txBody>
                    <a:bodyPr/>
                    <a:lstStyle/>
                    <a:p>
                      <a:pPr marL="0" lvl="0" indent="0" algn="l" rtl="0">
                        <a:spcBef>
                          <a:spcPts val="0"/>
                        </a:spcBef>
                        <a:spcAft>
                          <a:spcPts val="0"/>
                        </a:spcAft>
                        <a:buNone/>
                      </a:pPr>
                      <a:r>
                        <a:rPr lang="en-GB" sz="1200" dirty="0"/>
                        <a:t>768</a:t>
                      </a:r>
                      <a:endParaRPr sz="1200" dirty="0"/>
                    </a:p>
                  </a:txBody>
                  <a:tcPr marL="91425" marR="91425" marT="91425" marB="91425"/>
                </a:tc>
                <a:tc>
                  <a:txBody>
                    <a:bodyPr/>
                    <a:lstStyle/>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$1,919.80</a:t>
                      </a:r>
                      <a:endParaRPr sz="1100" dirty="0">
                        <a:solidFill>
                          <a:srgbClr val="BF9000"/>
                        </a:solidFill>
                        <a:highlight>
                          <a:schemeClr val="lt1"/>
                        </a:highlight>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endParaRPr sz="1200" dirty="0"/>
                    </a:p>
                    <a:p>
                      <a:pPr marL="0" lvl="0" indent="0" algn="l" rtl="0">
                        <a:spcBef>
                          <a:spcPts val="0"/>
                        </a:spcBef>
                        <a:spcAft>
                          <a:spcPts val="0"/>
                        </a:spcAft>
                        <a:buNone/>
                      </a:pPr>
                      <a:r>
                        <a:rPr lang="en-GB" sz="1200" dirty="0"/>
                        <a:t>Sell </a:t>
                      </a:r>
                      <a:r>
                        <a:rPr lang="en-GB" sz="1200" dirty="0">
                          <a:solidFill>
                            <a:srgbClr val="222222"/>
                          </a:solidFill>
                          <a:highlight>
                            <a:schemeClr val="lt1"/>
                          </a:highlight>
                          <a:latin typeface="Verdana"/>
                          <a:ea typeface="Verdana"/>
                          <a:cs typeface="Verdana"/>
                          <a:sym typeface="Verdana"/>
                        </a:rPr>
                        <a:t>₦10m gold for 6.7824 oz</a:t>
                      </a:r>
                      <a:endParaRPr sz="12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Balance: 22.9933 (₦33.9m)</a:t>
                      </a:r>
                      <a:endParaRPr sz="1200" dirty="0">
                        <a:solidFill>
                          <a:srgbClr val="222222"/>
                        </a:solidFill>
                        <a:highlight>
                          <a:schemeClr val="lt1"/>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bl>
          </a:graphicData>
        </a:graphic>
      </p:graphicFrame>
      <p:pic>
        <p:nvPicPr>
          <p:cNvPr id="152" name="Google Shape;152;gbcaaf83303bdd0b_0"/>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bcaaf83303bdd0b_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3200" b="1" dirty="0">
                <a:solidFill>
                  <a:srgbClr val="BF9000"/>
                </a:solidFill>
              </a:rPr>
              <a:t>Conclusion – Gold is a Strategic Tool in Ensuring Affordable Housing Finance in Nigeria</a:t>
            </a:r>
            <a:endParaRPr sz="3200" b="1" dirty="0">
              <a:solidFill>
                <a:srgbClr val="BF9000"/>
              </a:solidFill>
            </a:endParaRPr>
          </a:p>
        </p:txBody>
      </p:sp>
      <p:sp>
        <p:nvSpPr>
          <p:cNvPr id="158" name="Google Shape;158;gbcaaf83303bdd0b_16"/>
          <p:cNvSpPr txBox="1">
            <a:spLocks noGrp="1"/>
          </p:cNvSpPr>
          <p:nvPr>
            <p:ph type="body" idx="1"/>
          </p:nvPr>
        </p:nvSpPr>
        <p:spPr>
          <a:xfrm>
            <a:off x="838200" y="1459865"/>
            <a:ext cx="10515600" cy="5143066"/>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GB" sz="1600" dirty="0"/>
              <a:t>By strategically incorporating Gold into the housing purchase investment strategy, the buyer not only bolsters their financial resilience but gains a powerful tool to navigate economic uncertainties with enhanced effectiveness. </a:t>
            </a:r>
            <a:endParaRPr sz="1600" dirty="0"/>
          </a:p>
          <a:p>
            <a:pPr marL="0" lvl="0" indent="0" algn="l" rtl="0">
              <a:lnSpc>
                <a:spcPct val="115000"/>
              </a:lnSpc>
              <a:spcBef>
                <a:spcPts val="1000"/>
              </a:spcBef>
              <a:spcAft>
                <a:spcPts val="0"/>
              </a:spcAft>
              <a:buNone/>
            </a:pPr>
            <a:r>
              <a:rPr lang="en-GB" sz="1600" dirty="0"/>
              <a:t>We have shown that a house that was due to be delivered at N100m because of inflation will be delivered at a cost in excess of  N117,245,000.</a:t>
            </a:r>
          </a:p>
          <a:p>
            <a:pPr marL="0" lvl="0" indent="0" algn="l" rtl="0">
              <a:lnSpc>
                <a:spcPct val="115000"/>
              </a:lnSpc>
              <a:spcBef>
                <a:spcPts val="1000"/>
              </a:spcBef>
              <a:spcAft>
                <a:spcPts val="0"/>
              </a:spcAft>
              <a:buNone/>
            </a:pPr>
            <a:r>
              <a:rPr lang="en-GB" sz="1600" dirty="0"/>
              <a:t>We have also shown that if the buyer took a loan of a N100m and kept the balance after the first instalment in a fixed deposit account he will have a accrued for himself a total of N 15,575,705 as interest. But he will still needed to have paid N117,245,000 if the seller adjusted for inflation. Therefore he will had needed to look for at least N2m to balance up at the end of the 30 months transaction.</a:t>
            </a:r>
          </a:p>
          <a:p>
            <a:pPr marL="0" lvl="0" indent="0" algn="l" rtl="0">
              <a:lnSpc>
                <a:spcPct val="115000"/>
              </a:lnSpc>
              <a:spcBef>
                <a:spcPts val="1000"/>
              </a:spcBef>
              <a:spcAft>
                <a:spcPts val="0"/>
              </a:spcAft>
              <a:buNone/>
            </a:pPr>
            <a:r>
              <a:rPr lang="en-GB" sz="1600" dirty="0"/>
              <a:t>The only transaction that made sense of the 3 scenarios presented  was the buyer that put the N70m balance from his loan into Gold and simply managed his portfolio by selling the right quantity of Gold at the right time.  Even if we needed to adjust for inflation he had N33m in Gold and would still have been able to pay the additional price of N17.245m and still have over N15m left to buy furniture fittings and equipment.</a:t>
            </a:r>
            <a:endParaRPr sz="1600" dirty="0"/>
          </a:p>
          <a:p>
            <a:pPr marL="0" lvl="0" indent="0" algn="l" rtl="0">
              <a:lnSpc>
                <a:spcPct val="115000"/>
              </a:lnSpc>
              <a:spcBef>
                <a:spcPts val="1000"/>
              </a:spcBef>
              <a:spcAft>
                <a:spcPts val="0"/>
              </a:spcAft>
              <a:buNone/>
            </a:pPr>
            <a:r>
              <a:rPr lang="en-GB" sz="1600" dirty="0"/>
              <a:t>Gold is a critical strategic tool in ensuring affordable housing finance in Nigeria. Builders, buyers, contractors needs tobe informed and educated on the need to diversify their portfolio while constructing a house or while buying a house with Gold holdings. This will ensure a robust and adaptable foundation for success in affordable housing finance in Nigeria.</a:t>
            </a:r>
            <a:endParaRPr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Dukia Gold’s Proposal</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lstStyle/>
          <a:p>
            <a:pPr algn="just"/>
            <a:r>
              <a:rPr lang="en-US" dirty="0"/>
              <a:t>Our proposition suggests that prospective clients of the affordable housing scheme establish a reserved account with Dukia Gold. This account is intended for financing the acquisition of an affordable home through the incremental purchase of gold from Dukia Gold until a sufficient accumulation is achieved to facilitate the purchase of a property from NAHFIS.</a:t>
            </a:r>
          </a:p>
          <a:p>
            <a:pPr algn="just"/>
            <a:r>
              <a:rPr lang="en-US" dirty="0"/>
              <a:t>Dukia Gold is presenting a pioneering approach to housing finance by recommending that clients consider investing in gold as opposed to exclusive reliance on traditional savings and investment plans. This recommendation is grounded in the understanding that acquiring gold can serve as a strategic hedge against the impacts of domestic inflation and foreign exchange challenges.</a:t>
            </a:r>
            <a:endParaRPr lang="en-NG" dirty="0"/>
          </a:p>
        </p:txBody>
      </p:sp>
    </p:spTree>
    <p:extLst>
      <p:ext uri="{BB962C8B-B14F-4D97-AF65-F5344CB8AC3E}">
        <p14:creationId xmlns:p14="http://schemas.microsoft.com/office/powerpoint/2010/main" val="722967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Benefits of Dukia Gold's Solution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a:xfrm>
            <a:off x="174812" y="5298439"/>
            <a:ext cx="11752729" cy="1537435"/>
          </a:xfrm>
        </p:spPr>
        <p:txBody>
          <a:bodyPr>
            <a:normAutofit/>
          </a:bodyPr>
          <a:lstStyle/>
          <a:p>
            <a:pPr algn="just"/>
            <a:r>
              <a:rPr lang="en-US" sz="2000" dirty="0"/>
              <a:t>Employing a practical illustration, consider a prospective housing client associated with NAHFIS who possessed 50 million naira in cash at the commencement of the year, intending to procure a property valued at 60 million naira presently. Had the individual retained the cash, the property acquisition would remain unattainable. Conversely, by opting to invest the 50 million naira in gold, the appreciable gains in both gold valuation and foreign exchange rates would facilitate the client's ability to realize the property acquisition.</a:t>
            </a:r>
            <a:endParaRPr lang="en-NG" sz="2000" dirty="0"/>
          </a:p>
        </p:txBody>
      </p:sp>
      <p:sp>
        <p:nvSpPr>
          <p:cNvPr id="4" name="TextBox 3">
            <a:extLst>
              <a:ext uri="{FF2B5EF4-FFF2-40B4-BE49-F238E27FC236}">
                <a16:creationId xmlns:a16="http://schemas.microsoft.com/office/drawing/2014/main" id="{7F34E5AB-DA7B-9594-2130-2CE5D03F1E3B}"/>
              </a:ext>
            </a:extLst>
          </p:cNvPr>
          <p:cNvSpPr txBox="1"/>
          <p:nvPr/>
        </p:nvSpPr>
        <p:spPr>
          <a:xfrm>
            <a:off x="1035422" y="2166650"/>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50,000,000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0460D1A-5AA2-96F9-BF8B-6AEE24D73D2C}"/>
              </a:ext>
            </a:extLst>
          </p:cNvPr>
          <p:cNvSpPr txBox="1"/>
          <p:nvPr/>
        </p:nvSpPr>
        <p:spPr>
          <a:xfrm>
            <a:off x="7391402" y="2166650"/>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srgbClr val="FF0000"/>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50,000,000</a:t>
            </a:r>
            <a:endParaRPr kumimoji="0" lang="en-NG"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F452ABD-EBB5-115C-5A63-C156751A5FF5}"/>
              </a:ext>
            </a:extLst>
          </p:cNvPr>
          <p:cNvSpPr txBox="1"/>
          <p:nvPr/>
        </p:nvSpPr>
        <p:spPr>
          <a:xfrm>
            <a:off x="559220" y="2644616"/>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Fifty million naira cash at bank and cash in hand at the beginning of the year</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679156-B0A2-A64E-6D25-67EF7BF3B030}"/>
              </a:ext>
            </a:extLst>
          </p:cNvPr>
          <p:cNvSpPr txBox="1"/>
          <p:nvPr/>
        </p:nvSpPr>
        <p:spPr>
          <a:xfrm>
            <a:off x="6915200" y="2644616"/>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Remains Fifty million naira cash at bank and cash in hand as at today</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AB5D4-35B6-653A-86BE-9F977AB9D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739" y="789015"/>
            <a:ext cx="708211" cy="708211"/>
          </a:xfrm>
          <a:prstGeom prst="rect">
            <a:avLst/>
          </a:prstGeom>
        </p:spPr>
      </p:pic>
      <p:sp>
        <p:nvSpPr>
          <p:cNvPr id="10" name="TextBox 9">
            <a:extLst>
              <a:ext uri="{FF2B5EF4-FFF2-40B4-BE49-F238E27FC236}">
                <a16:creationId xmlns:a16="http://schemas.microsoft.com/office/drawing/2014/main" id="{2AE5BB16-624F-6BED-ADEF-BD4A45C1697D}"/>
              </a:ext>
            </a:extLst>
          </p:cNvPr>
          <p:cNvSpPr txBox="1"/>
          <p:nvPr/>
        </p:nvSpPr>
        <p:spPr>
          <a:xfrm>
            <a:off x="1592305" y="958481"/>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40,000,000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35B1BD8-5B3C-5DE8-1C42-EA99ECF9DFDE}"/>
              </a:ext>
            </a:extLst>
          </p:cNvPr>
          <p:cNvSpPr txBox="1"/>
          <p:nvPr/>
        </p:nvSpPr>
        <p:spPr>
          <a:xfrm>
            <a:off x="523361" y="1479203"/>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house valued at Forty Million Naira at the beginning of the year</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348919E-D3E3-F7CD-D41C-48826276B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380" y="810564"/>
            <a:ext cx="708211" cy="708211"/>
          </a:xfrm>
          <a:prstGeom prst="rect">
            <a:avLst/>
          </a:prstGeom>
        </p:spPr>
      </p:pic>
      <p:sp>
        <p:nvSpPr>
          <p:cNvPr id="13" name="TextBox 12">
            <a:extLst>
              <a:ext uri="{FF2B5EF4-FFF2-40B4-BE49-F238E27FC236}">
                <a16:creationId xmlns:a16="http://schemas.microsoft.com/office/drawing/2014/main" id="{F50DF8D5-9B19-FA30-EAB0-16328F7958F9}"/>
              </a:ext>
            </a:extLst>
          </p:cNvPr>
          <p:cNvSpPr txBox="1"/>
          <p:nvPr/>
        </p:nvSpPr>
        <p:spPr>
          <a:xfrm>
            <a:off x="7781269" y="994809"/>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53,932,000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1DF5795-0528-4150-CA4F-C83EC781F557}"/>
              </a:ext>
            </a:extLst>
          </p:cNvPr>
          <p:cNvSpPr txBox="1"/>
          <p:nvPr/>
        </p:nvSpPr>
        <p:spPr>
          <a:xfrm>
            <a:off x="6479831" y="1479203"/>
            <a:ext cx="50302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house will be valued at about Fifty Million, Nine Hundred and Thirty Two Thousand Naira today </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258DF6C-190D-A816-61FF-22558D3BDC7D}"/>
              </a:ext>
            </a:extLst>
          </p:cNvPr>
          <p:cNvSpPr txBox="1"/>
          <p:nvPr/>
        </p:nvSpPr>
        <p:spPr>
          <a:xfrm>
            <a:off x="1389526" y="3627516"/>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50,000,000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age 6" descr="preencoded.png">
            <a:extLst>
              <a:ext uri="{FF2B5EF4-FFF2-40B4-BE49-F238E27FC236}">
                <a16:creationId xmlns:a16="http://schemas.microsoft.com/office/drawing/2014/main" id="{3B4F58ED-9391-75AB-67A5-75830F4674F8}"/>
              </a:ext>
            </a:extLst>
          </p:cNvPr>
          <p:cNvPicPr>
            <a:picLocks noChangeAspect="1"/>
          </p:cNvPicPr>
          <p:nvPr/>
        </p:nvPicPr>
        <p:blipFill>
          <a:blip r:embed="rId3"/>
          <a:srcRect/>
          <a:stretch/>
        </p:blipFill>
        <p:spPr>
          <a:xfrm>
            <a:off x="951328" y="3579032"/>
            <a:ext cx="617448" cy="743297"/>
          </a:xfrm>
          <a:prstGeom prst="rect">
            <a:avLst/>
          </a:prstGeom>
        </p:spPr>
      </p:pic>
      <p:sp>
        <p:nvSpPr>
          <p:cNvPr id="17" name="TextBox 16">
            <a:extLst>
              <a:ext uri="{FF2B5EF4-FFF2-40B4-BE49-F238E27FC236}">
                <a16:creationId xmlns:a16="http://schemas.microsoft.com/office/drawing/2014/main" id="{25301A02-5DE7-AB64-B9B6-FE3FACDFDA91}"/>
              </a:ext>
            </a:extLst>
          </p:cNvPr>
          <p:cNvSpPr txBox="1"/>
          <p:nvPr/>
        </p:nvSpPr>
        <p:spPr>
          <a:xfrm>
            <a:off x="437122" y="4267057"/>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acquired a gold bar for Fifty Million Naira at the beginning of the year</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Image 6" descr="preencoded.png">
            <a:extLst>
              <a:ext uri="{FF2B5EF4-FFF2-40B4-BE49-F238E27FC236}">
                <a16:creationId xmlns:a16="http://schemas.microsoft.com/office/drawing/2014/main" id="{22D001FF-D16C-09D4-39E4-53AB0F7A52E0}"/>
              </a:ext>
            </a:extLst>
          </p:cNvPr>
          <p:cNvPicPr>
            <a:picLocks noChangeAspect="1"/>
          </p:cNvPicPr>
          <p:nvPr/>
        </p:nvPicPr>
        <p:blipFill>
          <a:blip r:embed="rId3"/>
          <a:srcRect/>
          <a:stretch/>
        </p:blipFill>
        <p:spPr>
          <a:xfrm>
            <a:off x="7001995" y="3597949"/>
            <a:ext cx="617448" cy="743297"/>
          </a:xfrm>
          <a:prstGeom prst="rect">
            <a:avLst/>
          </a:prstGeom>
        </p:spPr>
      </p:pic>
      <p:sp>
        <p:nvSpPr>
          <p:cNvPr id="19" name="TextBox 18">
            <a:extLst>
              <a:ext uri="{FF2B5EF4-FFF2-40B4-BE49-F238E27FC236}">
                <a16:creationId xmlns:a16="http://schemas.microsoft.com/office/drawing/2014/main" id="{07F97EE5-9AF1-4B34-7050-1AE6B4800D45}"/>
              </a:ext>
            </a:extLst>
          </p:cNvPr>
          <p:cNvSpPr txBox="1"/>
          <p:nvPr/>
        </p:nvSpPr>
        <p:spPr>
          <a:xfrm>
            <a:off x="7646852" y="3687352"/>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srgbClr val="70AD47">
                    <a:lumMod val="75000"/>
                  </a:srgbClr>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98,000,000</a:t>
            </a:r>
            <a:endParaRPr kumimoji="0" lang="en-NG" sz="3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5CDFEE4-063A-5BD1-3198-1435A50AB2BD}"/>
              </a:ext>
            </a:extLst>
          </p:cNvPr>
          <p:cNvSpPr txBox="1"/>
          <p:nvPr/>
        </p:nvSpPr>
        <p:spPr>
          <a:xfrm>
            <a:off x="7619443" y="4213263"/>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gold will be valued at about Ninety Eight Million Naira today</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07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0B327-E3E3-F97E-9A96-4800791FD30D}"/>
              </a:ext>
            </a:extLst>
          </p:cNvPr>
          <p:cNvPicPr>
            <a:picLocks noChangeAspect="1"/>
          </p:cNvPicPr>
          <p:nvPr/>
        </p:nvPicPr>
        <p:blipFill rotWithShape="1">
          <a:blip r:embed="rId2">
            <a:extLst>
              <a:ext uri="{28A0092B-C50C-407E-A947-70E740481C1C}">
                <a14:useLocalDpi xmlns:a14="http://schemas.microsoft.com/office/drawing/2010/main" val="0"/>
              </a:ext>
            </a:extLst>
          </a:blip>
          <a:srcRect b="30889"/>
          <a:stretch/>
        </p:blipFill>
        <p:spPr>
          <a:xfrm>
            <a:off x="6892283" y="-705031"/>
            <a:ext cx="2678296" cy="2310654"/>
          </a:xfrm>
          <a:prstGeom prst="rect">
            <a:avLst/>
          </a:prstGeom>
        </p:spPr>
      </p:pic>
      <p:cxnSp>
        <p:nvCxnSpPr>
          <p:cNvPr id="5" name="Straight Connector 4">
            <a:extLst>
              <a:ext uri="{FF2B5EF4-FFF2-40B4-BE49-F238E27FC236}">
                <a16:creationId xmlns:a16="http://schemas.microsoft.com/office/drawing/2014/main" id="{B15B1A46-9EED-44D7-B8A5-6FB77CB81DF6}"/>
              </a:ext>
            </a:extLst>
          </p:cNvPr>
          <p:cNvCxnSpPr/>
          <p:nvPr/>
        </p:nvCxnSpPr>
        <p:spPr>
          <a:xfrm>
            <a:off x="4307476" y="0"/>
            <a:ext cx="0" cy="6858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CB5020-BB86-4FB2-AE7E-74D32D54BB86}"/>
              </a:ext>
            </a:extLst>
          </p:cNvPr>
          <p:cNvSpPr txBox="1"/>
          <p:nvPr/>
        </p:nvSpPr>
        <p:spPr>
          <a:xfrm>
            <a:off x="5876592" y="1586572"/>
            <a:ext cx="4791408"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C5B"/>
                </a:solidFill>
                <a:effectLst/>
                <a:uLnTx/>
                <a:uFillTx/>
                <a:latin typeface="Calibri" panose="020F0502020204030204"/>
                <a:ea typeface="+mn-ea"/>
                <a:cs typeface="+mn-cs"/>
              </a:rPr>
              <a:t>Dukia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rPr>
              <a:t>Gold</a:t>
            </a:r>
          </a:p>
        </p:txBody>
      </p:sp>
      <p:sp>
        <p:nvSpPr>
          <p:cNvPr id="10" name="TextBox 9">
            <a:extLst>
              <a:ext uri="{FF2B5EF4-FFF2-40B4-BE49-F238E27FC236}">
                <a16:creationId xmlns:a16="http://schemas.microsoft.com/office/drawing/2014/main" id="{699DAC32-094F-4DA0-8BB0-E7A663E71C29}"/>
              </a:ext>
            </a:extLst>
          </p:cNvPr>
          <p:cNvSpPr txBox="1"/>
          <p:nvPr/>
        </p:nvSpPr>
        <p:spPr>
          <a:xfrm>
            <a:off x="5855959" y="4065505"/>
            <a:ext cx="48326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At this National Housing Summit, we will talk about</a:t>
            </a:r>
          </a:p>
        </p:txBody>
      </p:sp>
      <p:sp>
        <p:nvSpPr>
          <p:cNvPr id="11" name="TextBox 10">
            <a:extLst>
              <a:ext uri="{FF2B5EF4-FFF2-40B4-BE49-F238E27FC236}">
                <a16:creationId xmlns:a16="http://schemas.microsoft.com/office/drawing/2014/main" id="{B1CCB534-33D5-4BB4-BD39-6D17627FF4B6}"/>
              </a:ext>
            </a:extLst>
          </p:cNvPr>
          <p:cNvSpPr txBox="1"/>
          <p:nvPr/>
        </p:nvSpPr>
        <p:spPr>
          <a:xfrm>
            <a:off x="5870052" y="6454140"/>
            <a:ext cx="19583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November 2023</a:t>
            </a:r>
            <a:endParaRPr kumimoji="0" lang="x-none"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9BB2A51-3E5A-4383-B35E-22587C11CAD6}"/>
              </a:ext>
            </a:extLst>
          </p:cNvPr>
          <p:cNvSpPr txBox="1"/>
          <p:nvPr/>
        </p:nvSpPr>
        <p:spPr>
          <a:xfrm>
            <a:off x="8710294" y="6598920"/>
            <a:ext cx="195834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Strictly Private and Confidential</a:t>
            </a:r>
            <a:endParaRPr kumimoji="0" lang="x-none"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2FB78BC-8B96-4047-BDF7-3353CC566B74}"/>
              </a:ext>
            </a:extLst>
          </p:cNvPr>
          <p:cNvPicPr>
            <a:picLocks noChangeAspect="1"/>
          </p:cNvPicPr>
          <p:nvPr/>
        </p:nvPicPr>
        <p:blipFill rotWithShape="1">
          <a:blip r:embed="rId3">
            <a:extLst>
              <a:ext uri="{28A0092B-C50C-407E-A947-70E740481C1C}">
                <a14:useLocalDpi xmlns:a14="http://schemas.microsoft.com/office/drawing/2010/main" val="0"/>
              </a:ext>
            </a:extLst>
          </a:blip>
          <a:srcRect t="54644" r="651" b="1"/>
          <a:stretch/>
        </p:blipFill>
        <p:spPr>
          <a:xfrm>
            <a:off x="-5244" y="457198"/>
            <a:ext cx="4292141" cy="2771976"/>
          </a:xfrm>
          <a:prstGeom prst="rect">
            <a:avLst/>
          </a:prstGeom>
        </p:spPr>
      </p:pic>
      <p:sp>
        <p:nvSpPr>
          <p:cNvPr id="8" name="Rectangle 7">
            <a:extLst>
              <a:ext uri="{FF2B5EF4-FFF2-40B4-BE49-F238E27FC236}">
                <a16:creationId xmlns:a16="http://schemas.microsoft.com/office/drawing/2014/main" id="{F08CCF4A-1EB7-4FB1-ADFD-312D5597A276}"/>
              </a:ext>
            </a:extLst>
          </p:cNvPr>
          <p:cNvSpPr/>
          <p:nvPr/>
        </p:nvSpPr>
        <p:spPr>
          <a:xfrm>
            <a:off x="-4547" y="3119719"/>
            <a:ext cx="4292141" cy="37382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A965CDE-8F59-14C7-D909-7AB99E3F68E6}"/>
              </a:ext>
            </a:extLst>
          </p:cNvPr>
          <p:cNvSpPr txBox="1"/>
          <p:nvPr/>
        </p:nvSpPr>
        <p:spPr>
          <a:xfrm>
            <a:off x="-4547" y="5997388"/>
            <a:ext cx="42628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Dukia</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Gold</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your Precious Metals Refinery &amp; trusted gold Bullion Merchant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Dukia Precious Metals Trading, an SBU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Dukia Gold &amp; Precious Metals Refining Co. Ltd.</a:t>
            </a:r>
            <a:endParaRPr kumimoji="0" lang="en-NG"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2D6F234-299E-6CFC-8883-E72226658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044" y="3605691"/>
            <a:ext cx="2095863" cy="2095863"/>
          </a:xfrm>
          <a:prstGeom prst="rect">
            <a:avLst/>
          </a:prstGeom>
        </p:spPr>
      </p:pic>
      <p:sp>
        <p:nvSpPr>
          <p:cNvPr id="13" name="Google Shape;86;p13">
            <a:extLst>
              <a:ext uri="{FF2B5EF4-FFF2-40B4-BE49-F238E27FC236}">
                <a16:creationId xmlns:a16="http://schemas.microsoft.com/office/drawing/2014/main" id="{FC930FD9-A4C9-F802-4ECE-0E902B9B1737}"/>
              </a:ext>
            </a:extLst>
          </p:cNvPr>
          <p:cNvSpPr txBox="1">
            <a:spLocks noGrp="1"/>
          </p:cNvSpPr>
          <p:nvPr>
            <p:ph type="ctrTitle"/>
          </p:nvPr>
        </p:nvSpPr>
        <p:spPr>
          <a:xfrm>
            <a:off x="5275083" y="4653622"/>
            <a:ext cx="5912695" cy="3389264"/>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en-GB" sz="3200" b="1" dirty="0">
                <a:solidFill>
                  <a:srgbClr val="000000"/>
                </a:solidFill>
              </a:rPr>
              <a:t>Dukia Gold Solutions</a:t>
            </a:r>
            <a:br>
              <a:rPr lang="en-GB" sz="3200" b="1" dirty="0">
                <a:solidFill>
                  <a:srgbClr val="000000"/>
                </a:solidFill>
              </a:rPr>
            </a:br>
            <a:r>
              <a:rPr lang="en-GB" sz="3200" b="1" dirty="0">
                <a:solidFill>
                  <a:srgbClr val="000000"/>
                </a:solidFill>
              </a:rPr>
              <a:t>for </a:t>
            </a:r>
            <a:br>
              <a:rPr lang="en-GB" sz="3200" b="1" dirty="0">
                <a:solidFill>
                  <a:srgbClr val="000000"/>
                </a:solidFill>
              </a:rPr>
            </a:br>
            <a:r>
              <a:rPr lang="en-GB" sz="3200" b="1" dirty="0">
                <a:solidFill>
                  <a:srgbClr val="000000"/>
                </a:solidFill>
              </a:rPr>
              <a:t>Affordable National Housing Finance</a:t>
            </a:r>
            <a:endParaRPr sz="3200" b="1" dirty="0">
              <a:solidFill>
                <a:srgbClr val="F1C232"/>
              </a:solidFill>
            </a:endParaRPr>
          </a:p>
        </p:txBody>
      </p:sp>
      <p:sp>
        <p:nvSpPr>
          <p:cNvPr id="4" name="Google Shape;84;p1">
            <a:extLst>
              <a:ext uri="{FF2B5EF4-FFF2-40B4-BE49-F238E27FC236}">
                <a16:creationId xmlns:a16="http://schemas.microsoft.com/office/drawing/2014/main" id="{C1FF244C-30D8-3AF3-ECCF-7D4D69ED0448}"/>
              </a:ext>
            </a:extLst>
          </p:cNvPr>
          <p:cNvSpPr/>
          <p:nvPr/>
        </p:nvSpPr>
        <p:spPr>
          <a:xfrm>
            <a:off x="6515714" y="1964846"/>
            <a:ext cx="3703532" cy="2142596"/>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6" name="Google Shape;89;p1">
            <a:extLst>
              <a:ext uri="{FF2B5EF4-FFF2-40B4-BE49-F238E27FC236}">
                <a16:creationId xmlns:a16="http://schemas.microsoft.com/office/drawing/2014/main" id="{0889EE41-B381-7A2A-FCF9-8C55FF4CFBDE}"/>
              </a:ext>
            </a:extLst>
          </p:cNvPr>
          <p:cNvPicPr preferRelativeResize="0"/>
          <p:nvPr/>
        </p:nvPicPr>
        <p:blipFill>
          <a:blip r:embed="rId5">
            <a:alphaModFix/>
          </a:blip>
          <a:stretch>
            <a:fillRect/>
          </a:stretch>
        </p:blipFill>
        <p:spPr>
          <a:xfrm>
            <a:off x="6892283" y="2277856"/>
            <a:ext cx="3005567" cy="1764401"/>
          </a:xfrm>
          <a:prstGeom prst="rect">
            <a:avLst/>
          </a:prstGeom>
          <a:noFill/>
          <a:ln>
            <a:noFill/>
          </a:ln>
        </p:spPr>
      </p:pic>
    </p:spTree>
    <p:extLst>
      <p:ext uri="{BB962C8B-B14F-4D97-AF65-F5344CB8AC3E}">
        <p14:creationId xmlns:p14="http://schemas.microsoft.com/office/powerpoint/2010/main" val="2305371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a:xfrm>
            <a:off x="773435" y="258597"/>
            <a:ext cx="10515600" cy="315912"/>
          </a:xfrm>
        </p:spPr>
        <p:txBody>
          <a:bodyPr>
            <a:normAutofit fontScale="90000"/>
          </a:bodyPr>
          <a:lstStyle/>
          <a:p>
            <a:r>
              <a:rPr lang="en-US" b="1" dirty="0">
                <a:solidFill>
                  <a:srgbClr val="232C5B"/>
                </a:solidFill>
              </a:rPr>
              <a:t>Conclusion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normAutofit lnSpcReduction="10000"/>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 closing, Dukia Gold is honored to have shared our vision for reshaping the landscape of affordable housing finance at the 6th Nigeria Affordable Housing Finance and Innovation Summit &amp; Expo (NAHFIS) 2023. Our commitment to innovation, financial inclusion, and resilience in the face of economic challenges propels us forward.</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As we navigate the evolving terrain of affordable housing, we extend an invitation for collaboration with NAHFIS. Together, we can usher in a new era of housing finance that combines the stability of precious metals with the dynamism required for sustainable community development.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 the spirit of partnership, we anticipate not only revolutionizing how we approach affordable housing but also creating lasting impacts on the lives of individuals and communities. Dukia Gold looks forward to the prospect of working hand-in-hand with NAHFIS to transform aspirations into tangible realities and, in doing so, contribute to a future where affordable housing is accessible to all.</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Thank you for your attention, and we are eager to engage in further discussions to turn these aspirations into actionable strategies for the betterment of our communities and the advancement of the affordable housing sector in Nigeria.</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277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a:xfrm>
            <a:off x="773435" y="258597"/>
            <a:ext cx="10515600" cy="315912"/>
          </a:xfrm>
        </p:spPr>
        <p:txBody>
          <a:bodyPr>
            <a:normAutofit fontScale="90000"/>
          </a:bodyPr>
          <a:lstStyle/>
          <a:p>
            <a:r>
              <a:rPr lang="en-US" b="1" dirty="0">
                <a:solidFill>
                  <a:srgbClr val="232C5B"/>
                </a:solidFill>
              </a:rPr>
              <a:t>Conclusion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have shown the National Housing Association that there is a need to diversify the cash-holding portfolio of the buyer, the contractor, and other National Housing ecosystem members.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Dukia Gold strongly suggests that the National Housing buyers, the contractors who provide the housing, and the financiers need to diversify their portfolio with assets that are not correlated.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Investment-grade Gold has proven to be one of the least correlated assets among all the traditional asset classes. And is thus a recommended tool for managing the effect of inflation, FX volatility, and interest rate hikes that is impacting the delivery of affordable National Housing project.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7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a:xfrm>
            <a:off x="773435" y="258597"/>
            <a:ext cx="10515600" cy="315912"/>
          </a:xfrm>
        </p:spPr>
        <p:txBody>
          <a:bodyPr>
            <a:normAutofit fontScale="90000"/>
          </a:bodyPr>
          <a:lstStyle/>
          <a:p>
            <a:r>
              <a:rPr lang="en-US" b="1" dirty="0">
                <a:solidFill>
                  <a:srgbClr val="232C5B"/>
                </a:solidFill>
              </a:rPr>
              <a:t>Q&amp;A</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closeup photography of gold-colored ornament">
            <a:extLst>
              <a:ext uri="{FF2B5EF4-FFF2-40B4-BE49-F238E27FC236}">
                <a16:creationId xmlns:a16="http://schemas.microsoft.com/office/drawing/2014/main" id="{39FDB7B9-CC5C-0B56-AD5E-C972863C015C}"/>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42718" r="15289"/>
          <a:stretch/>
        </p:blipFill>
        <p:spPr bwMode="auto">
          <a:xfrm>
            <a:off x="-13448" y="793630"/>
            <a:ext cx="3803998" cy="60643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2021 Free PMP Questions and Answers - Are You Ready for PMP Exam?">
            <a:extLst>
              <a:ext uri="{FF2B5EF4-FFF2-40B4-BE49-F238E27FC236}">
                <a16:creationId xmlns:a16="http://schemas.microsoft.com/office/drawing/2014/main" id="{BA15BDA9-E0CC-909C-1BCE-040BF6023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621" y="2737953"/>
            <a:ext cx="3034044" cy="272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712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54005" y="1117825"/>
            <a:ext cx="2877248" cy="1046327"/>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06473" y="3856996"/>
            <a:ext cx="2084590" cy="614300"/>
          </a:xfrm>
          <a:prstGeom prst="rect">
            <a:avLst/>
          </a:prstGeom>
        </p:spPr>
      </p:pic>
      <p:pic>
        <p:nvPicPr>
          <p:cNvPr id="6" name="Image 4" descr="preencoded.png"/>
          <p:cNvPicPr>
            <a:picLocks noChangeAspect="1"/>
          </p:cNvPicPr>
          <p:nvPr/>
        </p:nvPicPr>
        <p:blipFill>
          <a:blip r:embed="rId7"/>
          <a:srcRect/>
          <a:stretch/>
        </p:blipFill>
        <p:spPr>
          <a:xfrm>
            <a:off x="8750" y="0"/>
            <a:ext cx="6676731" cy="6935411"/>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20270" y="4471296"/>
            <a:ext cx="3867420" cy="624370"/>
          </a:xfrm>
          <a:prstGeom prst="rect">
            <a:avLst/>
          </a:prstGeom>
        </p:spPr>
      </p:pic>
      <p:sp>
        <p:nvSpPr>
          <p:cNvPr id="8" name="TextBox 7">
            <a:extLst>
              <a:ext uri="{FF2B5EF4-FFF2-40B4-BE49-F238E27FC236}">
                <a16:creationId xmlns:a16="http://schemas.microsoft.com/office/drawing/2014/main" id="{5F2E3D69-C09B-1CBD-4967-78E6B3F01B43}"/>
              </a:ext>
            </a:extLst>
          </p:cNvPr>
          <p:cNvSpPr txBox="1"/>
          <p:nvPr/>
        </p:nvSpPr>
        <p:spPr>
          <a:xfrm>
            <a:off x="8483347" y="5095666"/>
            <a:ext cx="3539132" cy="171970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www.dukiapreciousmetals.co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+234 906 490 6311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+234 703 323 8121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+234 704 234 4640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+234 906 389 7908</a:t>
            </a:r>
          </a:p>
        </p:txBody>
      </p:sp>
      <p:pic>
        <p:nvPicPr>
          <p:cNvPr id="9" name="Picture 8">
            <a:extLst>
              <a:ext uri="{FF2B5EF4-FFF2-40B4-BE49-F238E27FC236}">
                <a16:creationId xmlns:a16="http://schemas.microsoft.com/office/drawing/2014/main" id="{464F2B57-C795-40DE-83BB-0C860135FA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9194" y="2360785"/>
            <a:ext cx="1189061" cy="1189061"/>
          </a:xfrm>
          <a:prstGeom prst="rect">
            <a:avLst/>
          </a:prstGeom>
        </p:spPr>
      </p:pic>
    </p:spTree>
    <p:extLst>
      <p:ext uri="{BB962C8B-B14F-4D97-AF65-F5344CB8AC3E}">
        <p14:creationId xmlns:p14="http://schemas.microsoft.com/office/powerpoint/2010/main" val="334682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832FFB-92A0-9F84-73F0-D37CF36B92E7}"/>
              </a:ext>
            </a:extLst>
          </p:cNvPr>
          <p:cNvSpPr/>
          <p:nvPr/>
        </p:nvSpPr>
        <p:spPr>
          <a:xfrm>
            <a:off x="0" y="13252"/>
            <a:ext cx="12192000" cy="68579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0" descr="preencoded.png">
            <a:extLst>
              <a:ext uri="{FF2B5EF4-FFF2-40B4-BE49-F238E27FC236}">
                <a16:creationId xmlns:a16="http://schemas.microsoft.com/office/drawing/2014/main" id="{6F5330BC-5623-5BA9-1E1C-F8E04660E8C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5715" y="1079544"/>
            <a:ext cx="11460570" cy="5617264"/>
          </a:xfrm>
          <a:prstGeom prst="rect">
            <a:avLst/>
          </a:prstGeom>
        </p:spPr>
      </p:pic>
      <p:pic>
        <p:nvPicPr>
          <p:cNvPr id="3" name="Image 1" descr="preencoded.png">
            <a:extLst>
              <a:ext uri="{FF2B5EF4-FFF2-40B4-BE49-F238E27FC236}">
                <a16:creationId xmlns:a16="http://schemas.microsoft.com/office/drawing/2014/main" id="{44D0FE34-027D-2B45-A7CE-EA82E5BE25A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7370" y="97549"/>
            <a:ext cx="10021679" cy="748079"/>
          </a:xfrm>
          <a:prstGeom prst="rect">
            <a:avLst/>
          </a:prstGeom>
        </p:spPr>
      </p:pic>
      <p:pic>
        <p:nvPicPr>
          <p:cNvPr id="6" name="Google Shape;96;p2">
            <a:extLst>
              <a:ext uri="{FF2B5EF4-FFF2-40B4-BE49-F238E27FC236}">
                <a16:creationId xmlns:a16="http://schemas.microsoft.com/office/drawing/2014/main" id="{5F6B8C79-F5CA-A82C-82EE-7D695DA55366}"/>
              </a:ext>
            </a:extLst>
          </p:cNvPr>
          <p:cNvPicPr preferRelativeResize="0"/>
          <p:nvPr/>
        </p:nvPicPr>
        <p:blipFill rotWithShape="1">
          <a:blip r:embed="rId6">
            <a:alphaModFix/>
          </a:blip>
          <a:srcRect l="15403" t="26208" r="15209" b="27205"/>
          <a:stretch/>
        </p:blipFill>
        <p:spPr>
          <a:xfrm>
            <a:off x="11042449" y="285796"/>
            <a:ext cx="946150" cy="793748"/>
          </a:xfrm>
          <a:prstGeom prst="rect">
            <a:avLst/>
          </a:prstGeom>
          <a:noFill/>
          <a:ln>
            <a:noFill/>
          </a:ln>
        </p:spPr>
      </p:pic>
    </p:spTree>
    <p:extLst>
      <p:ext uri="{BB962C8B-B14F-4D97-AF65-F5344CB8AC3E}">
        <p14:creationId xmlns:p14="http://schemas.microsoft.com/office/powerpoint/2010/main" val="356932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Introduction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normAutofit fontScale="92500" lnSpcReduction="20000"/>
          </a:bodyPr>
          <a:lstStyle/>
          <a:p>
            <a:pPr marL="0" indent="0" algn="just">
              <a:buNone/>
            </a:pPr>
            <a:r>
              <a:rPr lang="en-US" b="1" dirty="0"/>
              <a:t>Overview of Dukia Gold</a:t>
            </a:r>
          </a:p>
          <a:p>
            <a:pPr algn="just"/>
            <a:r>
              <a:rPr lang="en-US" dirty="0"/>
              <a:t>Dukia Precious Metals Trading stands as the preeminent investment-grade precious metals trading company in West Africa, and holds its position as the region's premier bullion merchant. Our operations adhere to the highest industry standards, aligning with LBMA, WGC, IRMA, ESG, and OECD benchmarks.</a:t>
            </a:r>
          </a:p>
          <a:p>
            <a:pPr algn="just"/>
            <a:r>
              <a:rPr lang="en-US" dirty="0"/>
              <a:t>Operating throughout the complete precious metals value chain, we bring value from the extraction phase in mines to the final market distribution. Within our Retail segment, our flagship product is the 1-gram pool-allocated gold, available for trade at 5000 naira. This exclusive offering caters to discerning customers through our sophisticated DPM E-commerce digital trading platform and an extensive network of distribution channels.</a:t>
            </a:r>
          </a:p>
          <a:p>
            <a:pPr algn="just"/>
            <a:r>
              <a:rPr lang="en-US" dirty="0"/>
              <a:t>Furthermore, our Wholesale trading platform is designed to meet the needs of savvy investors, providing 1kg gold bullion bars and coins. This wholesale service operates under the regulatory approval of the SEC through a sanctioned Self-Regulatory Organization (SRO).</a:t>
            </a:r>
            <a:endParaRPr lang="en-NG" dirty="0"/>
          </a:p>
        </p:txBody>
      </p:sp>
    </p:spTree>
    <p:extLst>
      <p:ext uri="{BB962C8B-B14F-4D97-AF65-F5344CB8AC3E}">
        <p14:creationId xmlns:p14="http://schemas.microsoft.com/office/powerpoint/2010/main" val="397519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Purpose of the presentation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normAutofit lnSpcReduction="10000"/>
          </a:bodyPr>
          <a:lstStyle/>
          <a:p>
            <a:r>
              <a:rPr lang="en-US" b="1" dirty="0"/>
              <a:t>Introduction</a:t>
            </a:r>
            <a:r>
              <a:rPr lang="en-US" dirty="0"/>
              <a:t>:</a:t>
            </a:r>
          </a:p>
          <a:p>
            <a:pPr lvl="1"/>
            <a:r>
              <a:rPr lang="en-US" dirty="0"/>
              <a:t>Dukia Gold is honored to present at the 6th Nigeria Affordable Housing Finance and Innovation Summit &amp; Expo (NAHFIS) 2023.</a:t>
            </a:r>
          </a:p>
          <a:p>
            <a:pPr lvl="1"/>
            <a:r>
              <a:rPr lang="en-US" dirty="0"/>
              <a:t>Our objective is to introduce groundbreaking solutions that bridge the gap between traditional housing finance methods and cutting-edge investment strategies.</a:t>
            </a:r>
          </a:p>
          <a:p>
            <a:r>
              <a:rPr lang="en-US" b="1" dirty="0"/>
              <a:t>Addressing Housing Finance Challenges</a:t>
            </a:r>
            <a:r>
              <a:rPr lang="en-US" dirty="0"/>
              <a:t>:</a:t>
            </a:r>
          </a:p>
          <a:p>
            <a:pPr lvl="1"/>
            <a:r>
              <a:rPr lang="en-US" dirty="0"/>
              <a:t>Recognizing the challenges in the current housing finance landscape.</a:t>
            </a:r>
          </a:p>
          <a:p>
            <a:pPr lvl="1"/>
            <a:r>
              <a:rPr lang="en-US" dirty="0"/>
              <a:t>Offering insights into how Dukia Gold's expertise in precious metals trading can revolutionize affordability and accessibility.</a:t>
            </a:r>
          </a:p>
          <a:p>
            <a:r>
              <a:rPr lang="en-US" b="1" dirty="0"/>
              <a:t>Innovation in Asset-Based Financing</a:t>
            </a:r>
            <a:r>
              <a:rPr lang="en-US" dirty="0"/>
              <a:t>:</a:t>
            </a:r>
          </a:p>
          <a:p>
            <a:pPr lvl="1"/>
            <a:r>
              <a:rPr lang="en-US" dirty="0"/>
              <a:t>Unveiling Dukia Gold's novel approach to housing finance.</a:t>
            </a:r>
          </a:p>
          <a:p>
            <a:pPr lvl="1"/>
            <a:r>
              <a:rPr lang="en-US" dirty="0"/>
              <a:t>Emphasizing the strategic use of gold as an asset to empower potential homeowners and housing project contractors.</a:t>
            </a:r>
            <a:endParaRPr lang="en-NG" dirty="0"/>
          </a:p>
        </p:txBody>
      </p:sp>
    </p:spTree>
    <p:extLst>
      <p:ext uri="{BB962C8B-B14F-4D97-AF65-F5344CB8AC3E}">
        <p14:creationId xmlns:p14="http://schemas.microsoft.com/office/powerpoint/2010/main" val="1789293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365126"/>
            <a:ext cx="10515600" cy="8407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GB" sz="3200" b="0" i="1" dirty="0">
                <a:solidFill>
                  <a:srgbClr val="BF9000"/>
                </a:solidFill>
                <a:latin typeface="Arial"/>
                <a:ea typeface="Arial"/>
                <a:cs typeface="Arial"/>
                <a:sym typeface="Arial"/>
              </a:rPr>
              <a:t>Challenges Facing the National Housing Project</a:t>
            </a:r>
            <a:endParaRPr sz="3200" dirty="0">
              <a:solidFill>
                <a:srgbClr val="BF9000"/>
              </a:solidFill>
            </a:endParaRPr>
          </a:p>
        </p:txBody>
      </p:sp>
      <p:sp>
        <p:nvSpPr>
          <p:cNvPr id="95" name="Google Shape;95;p2"/>
          <p:cNvSpPr txBox="1">
            <a:spLocks noGrp="1"/>
          </p:cNvSpPr>
          <p:nvPr>
            <p:ph type="body" idx="1"/>
          </p:nvPr>
        </p:nvSpPr>
        <p:spPr>
          <a:xfrm>
            <a:off x="838200" y="1508760"/>
            <a:ext cx="10515600" cy="523493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0"/>
              </a:spcBef>
              <a:spcAft>
                <a:spcPts val="0"/>
              </a:spcAft>
              <a:buClr>
                <a:schemeClr val="dk1"/>
              </a:buClr>
              <a:buSzPct val="100000"/>
              <a:buNone/>
            </a:pPr>
            <a:r>
              <a:rPr lang="en-GB" dirty="0">
                <a:latin typeface="Arial"/>
                <a:ea typeface="Arial"/>
                <a:cs typeface="Arial"/>
                <a:sym typeface="Arial"/>
              </a:rPr>
              <a:t>Everyone in the Affordable Housing ecosystem recognizes that in addition to several socio-economic issues, inconsistent public policy pronouncements, etc, the Affordable Housing programs</a:t>
            </a:r>
            <a:r>
              <a:rPr lang="en-GB" b="0" i="0" dirty="0">
                <a:latin typeface="Arial"/>
                <a:ea typeface="Arial"/>
                <a:cs typeface="Arial"/>
                <a:sym typeface="Arial"/>
              </a:rPr>
              <a:t> and sustainable housing finance</a:t>
            </a:r>
            <a:r>
              <a:rPr lang="en-GB" dirty="0">
                <a:latin typeface="Arial"/>
                <a:ea typeface="Arial"/>
                <a:cs typeface="Arial"/>
                <a:sym typeface="Arial"/>
              </a:rPr>
              <a:t> in Nigeria are also plagued by the following:</a:t>
            </a:r>
          </a:p>
          <a:p>
            <a:pPr marL="0" lvl="0" indent="0" algn="l" rtl="0">
              <a:lnSpc>
                <a:spcPct val="115000"/>
              </a:lnSpc>
              <a:spcBef>
                <a:spcPts val="0"/>
              </a:spcBef>
              <a:spcAft>
                <a:spcPts val="0"/>
              </a:spcAft>
              <a:buClr>
                <a:schemeClr val="dk1"/>
              </a:buClr>
              <a:buSzPct val="100000"/>
              <a:buNone/>
            </a:pPr>
            <a:endParaRPr lang="en-GB" b="1" dirty="0">
              <a:solidFill>
                <a:srgbClr val="BF9000"/>
              </a:solidFill>
              <a:latin typeface="Arial"/>
              <a:ea typeface="Arial"/>
              <a:cs typeface="Arial"/>
              <a:sym typeface="Arial"/>
            </a:endParaRPr>
          </a:p>
          <a:p>
            <a:pPr indent="-457200">
              <a:lnSpc>
                <a:spcPct val="115000"/>
              </a:lnSpc>
              <a:spcBef>
                <a:spcPts val="0"/>
              </a:spcBef>
              <a:buSzPct val="100000"/>
            </a:pPr>
            <a:r>
              <a:rPr lang="en-GB" b="1" dirty="0">
                <a:solidFill>
                  <a:srgbClr val="BF9000"/>
                </a:solidFill>
                <a:latin typeface="Arial"/>
                <a:ea typeface="Arial"/>
                <a:cs typeface="Arial"/>
                <a:sym typeface="Arial"/>
              </a:rPr>
              <a:t>FX volatility - </a:t>
            </a:r>
            <a:r>
              <a:rPr lang="en-GB" dirty="0"/>
              <a:t>FX rates play a crucial role in international transactions. Fluctuations can impact the cost of imported materials, affecting overall project expenses in housing development.</a:t>
            </a:r>
          </a:p>
          <a:p>
            <a:pPr indent="-457200">
              <a:lnSpc>
                <a:spcPct val="115000"/>
              </a:lnSpc>
              <a:spcBef>
                <a:spcPts val="0"/>
              </a:spcBef>
              <a:buSzPct val="100000"/>
            </a:pPr>
            <a:r>
              <a:rPr lang="en-GB" b="1" dirty="0">
                <a:solidFill>
                  <a:srgbClr val="BF9000"/>
                </a:solidFill>
                <a:latin typeface="Arial"/>
                <a:ea typeface="Arial"/>
                <a:cs typeface="Arial"/>
                <a:sym typeface="Arial"/>
              </a:rPr>
              <a:t>Inflation - </a:t>
            </a:r>
            <a:r>
              <a:rPr lang="en-GB" dirty="0"/>
              <a:t>Inflation erodes the purchasing power of money over time. For our scenario, it can lead to an increase in the cost of goods and services related to housing development.</a:t>
            </a:r>
          </a:p>
          <a:p>
            <a:pPr indent="-457200">
              <a:lnSpc>
                <a:spcPct val="115000"/>
              </a:lnSpc>
              <a:spcBef>
                <a:spcPts val="0"/>
              </a:spcBef>
              <a:buSzPct val="100000"/>
            </a:pPr>
            <a:r>
              <a:rPr lang="en-GB" b="1" dirty="0">
                <a:solidFill>
                  <a:srgbClr val="BF9000"/>
                </a:solidFill>
                <a:latin typeface="Arial"/>
                <a:ea typeface="Arial"/>
                <a:cs typeface="Arial"/>
                <a:sym typeface="Arial"/>
              </a:rPr>
              <a:t>Interest rates - </a:t>
            </a:r>
            <a:r>
              <a:rPr lang="en-GB" dirty="0"/>
              <a:t>Interest rates influence borrowing costs and returns on investments. Changes can affect financing options, impacting the overall feasibility and profitability of housing projects.</a:t>
            </a:r>
          </a:p>
        </p:txBody>
      </p:sp>
      <p:pic>
        <p:nvPicPr>
          <p:cNvPr id="96" name="Google Shape;96;p2"/>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365126"/>
            <a:ext cx="10515600" cy="8407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sz="3200" b="1" i="1" dirty="0">
                <a:solidFill>
                  <a:srgbClr val="BF9000"/>
                </a:solidFill>
                <a:latin typeface="Arial"/>
                <a:ea typeface="Arial"/>
                <a:cs typeface="Arial"/>
                <a:sym typeface="Arial"/>
              </a:rPr>
              <a:t>The Big Question Facing </a:t>
            </a:r>
            <a:r>
              <a:rPr kumimoji="0" lang="en-GB" sz="3200" b="1" i="0" u="none" strike="noStrike" kern="0" cap="none" spc="0" normalizeH="0" baseline="0" noProof="0" dirty="0">
                <a:ln>
                  <a:noFill/>
                </a:ln>
                <a:solidFill>
                  <a:srgbClr val="000000"/>
                </a:solidFill>
                <a:effectLst/>
                <a:uLnTx/>
                <a:uFillTx/>
                <a:latin typeface="Arial"/>
                <a:ea typeface="Arial"/>
                <a:cs typeface="Arial"/>
                <a:sym typeface="Arial"/>
              </a:rPr>
              <a:t>the National Affordable Housing program</a:t>
            </a:r>
            <a:endParaRPr sz="3200" b="1" dirty="0">
              <a:solidFill>
                <a:srgbClr val="BF9000"/>
              </a:solidFill>
            </a:endParaRPr>
          </a:p>
        </p:txBody>
      </p:sp>
      <p:sp>
        <p:nvSpPr>
          <p:cNvPr id="95" name="Google Shape;95;p2"/>
          <p:cNvSpPr txBox="1">
            <a:spLocks noGrp="1"/>
          </p:cNvSpPr>
          <p:nvPr>
            <p:ph type="body" idx="1"/>
          </p:nvPr>
        </p:nvSpPr>
        <p:spPr>
          <a:xfrm>
            <a:off x="838200" y="1508760"/>
            <a:ext cx="10515600" cy="5234939"/>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ct val="100000"/>
              <a:buNone/>
            </a:pPr>
            <a:r>
              <a:rPr lang="en-GB" dirty="0">
                <a:latin typeface="Arial"/>
                <a:ea typeface="Arial"/>
                <a:cs typeface="Arial"/>
                <a:sym typeface="Arial"/>
              </a:rPr>
              <a:t>The </a:t>
            </a:r>
            <a:r>
              <a:rPr lang="en-GB" b="1" dirty="0">
                <a:latin typeface="Arial"/>
                <a:ea typeface="Arial"/>
                <a:cs typeface="Arial"/>
                <a:sym typeface="Arial"/>
              </a:rPr>
              <a:t>big question</a:t>
            </a:r>
            <a:r>
              <a:rPr lang="en-GB" dirty="0">
                <a:latin typeface="Arial"/>
                <a:ea typeface="Arial"/>
                <a:cs typeface="Arial"/>
                <a:sym typeface="Arial"/>
              </a:rPr>
              <a:t> is, can members of the National Integrated Social Housing program honestly finance and deliver a </a:t>
            </a:r>
            <a:r>
              <a:rPr lang="en-GB" b="1" dirty="0">
                <a:latin typeface="Arial"/>
                <a:ea typeface="Arial"/>
                <a:cs typeface="Arial"/>
                <a:sym typeface="Arial"/>
              </a:rPr>
              <a:t>N25m, N50m, or N100m housing project at a </a:t>
            </a:r>
            <a:r>
              <a:rPr lang="en-GB" b="1" dirty="0">
                <a:solidFill>
                  <a:srgbClr val="C00000"/>
                </a:solidFill>
                <a:latin typeface="Arial"/>
                <a:ea typeface="Arial"/>
                <a:cs typeface="Arial"/>
                <a:sym typeface="Arial"/>
              </a:rPr>
              <a:t>Fixed Price</a:t>
            </a:r>
            <a:r>
              <a:rPr lang="en-GB" b="1" dirty="0">
                <a:latin typeface="Arial"/>
                <a:ea typeface="Arial"/>
                <a:cs typeface="Arial"/>
                <a:sym typeface="Arial"/>
              </a:rPr>
              <a:t> over a 24-month period in Nigeria,</a:t>
            </a:r>
            <a:r>
              <a:rPr lang="en-GB" dirty="0">
                <a:latin typeface="Arial"/>
                <a:ea typeface="Arial"/>
                <a:cs typeface="Arial"/>
                <a:sym typeface="Arial"/>
              </a:rPr>
              <a:t> when the inflation rates keep moving from below 20% to above 27%, when the US dollar exchange rate has moved from N460 to N800 to N1,185 within the space of 24 months and the interest rate has jumped from 11% to more than 25%, and the price of fuel, price of cement, price of sand, price of gravel, price of iron rod etc. keeps increasing?</a:t>
            </a:r>
            <a:endParaRPr lang="en-GB" dirty="0"/>
          </a:p>
        </p:txBody>
      </p:sp>
      <p:pic>
        <p:nvPicPr>
          <p:cNvPr id="96" name="Google Shape;96;p2"/>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extLst>
      <p:ext uri="{BB962C8B-B14F-4D97-AF65-F5344CB8AC3E}">
        <p14:creationId xmlns:p14="http://schemas.microsoft.com/office/powerpoint/2010/main" val="7855747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3911</Words>
  <Application>Microsoft Office PowerPoint</Application>
  <PresentationFormat>Widescreen</PresentationFormat>
  <Paragraphs>360</Paragraphs>
  <Slides>43</Slides>
  <Notes>17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43</vt:i4>
      </vt:variant>
    </vt:vector>
  </HeadingPairs>
  <TitlesOfParts>
    <vt:vector size="60" baseType="lpstr">
      <vt:lpstr>Raleway</vt:lpstr>
      <vt:lpstr>Verdana</vt:lpstr>
      <vt:lpstr>Times New Roman</vt:lpstr>
      <vt:lpstr>Calibri</vt:lpstr>
      <vt:lpstr>Fira Sans</vt:lpstr>
      <vt:lpstr>Roboto</vt:lpstr>
      <vt:lpstr>Wingdings</vt:lpstr>
      <vt:lpstr>Baskerville Old Face</vt:lpstr>
      <vt:lpstr>Bradley Hand ITC</vt:lpstr>
      <vt:lpstr>Calibri Light</vt:lpstr>
      <vt:lpstr>Fira Sans Extra Condensed</vt:lpstr>
      <vt:lpstr>Castellar</vt:lpstr>
      <vt:lpstr>Lato</vt:lpstr>
      <vt:lpstr>Arial</vt:lpstr>
      <vt:lpstr>Office Theme</vt:lpstr>
      <vt:lpstr>1_Office Theme</vt:lpstr>
      <vt:lpstr>2_Office Theme</vt:lpstr>
      <vt:lpstr> Investment Grade Gold  as a Viable Tool and Store of Value for Creating &amp; Securing a Sustainable Affordable National Housing Program in Nigeria</vt:lpstr>
      <vt:lpstr>PowerPoint Presentation</vt:lpstr>
      <vt:lpstr>PowerPoint Presentation</vt:lpstr>
      <vt:lpstr>Dukia Gold Solutions for  Affordable National Housing Finance</vt:lpstr>
      <vt:lpstr>PowerPoint Presentation</vt:lpstr>
      <vt:lpstr>Introduction</vt:lpstr>
      <vt:lpstr>Purpose of the presentation</vt:lpstr>
      <vt:lpstr>Challenges Facing the National Housing Project</vt:lpstr>
      <vt:lpstr>The Big Question Facing the National Affordable Housing program</vt:lpstr>
      <vt:lpstr>What Can the National Housing Industry do to Fight FX Volatility, Inflation and Interest Rate?</vt:lpstr>
      <vt:lpstr>PowerPoint Presentation</vt:lpstr>
      <vt:lpstr>Low-Risk Asset Classes </vt:lpstr>
      <vt:lpstr>PowerPoint Presentation</vt:lpstr>
      <vt:lpstr>PowerPoint Presentation</vt:lpstr>
      <vt:lpstr>   Gold vs Nigeria’s 10Y Government Bond</vt:lpstr>
      <vt:lpstr>  Sukuk Bonds                           vs                Gold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Balanced Portfolio</vt:lpstr>
      <vt:lpstr>PowerPoint Presentation</vt:lpstr>
      <vt:lpstr>PowerPoint Presentation</vt:lpstr>
      <vt:lpstr>Solution: From the above discussions we can all agree that Gold is critical to financing a sustainable future of the National Affordable Housing program.</vt:lpstr>
      <vt:lpstr>Analyzing the Impact of Economic Factors such as FX Volatility, and Inflation on Property Investment</vt:lpstr>
      <vt:lpstr>The Cost Breakdown of the project – The inherent volatility and uncertainties in the construction industry</vt:lpstr>
      <vt:lpstr>Effects of Inflation and FX Volatility on Investment Options</vt:lpstr>
      <vt:lpstr>Impact of Inflation and FX Volatility on a N100m Property Development Cost</vt:lpstr>
      <vt:lpstr>Gold is a Shield on the Effects of Inflation and FX Volatility on Affordable Housing Finance</vt:lpstr>
      <vt:lpstr>Conclusion – Gold is a Strategic Tool in Ensuring Affordable Housing Finance in Nigeria</vt:lpstr>
      <vt:lpstr>Dukia Gold’s Proposal</vt:lpstr>
      <vt:lpstr>Benefits of Dukia Gold's Solution</vt:lpstr>
      <vt:lpstr>Conclusion</vt:lpstr>
      <vt:lpstr>Conclusion</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  Investment Grade Gold  as a Viable Alternative for Creating &amp; Securing a Sustainable National Housing Program</dc:title>
  <dc:creator>Dukia Gold Support</dc:creator>
  <cp:lastModifiedBy>Tokunbo Fagbemi</cp:lastModifiedBy>
  <cp:revision>26</cp:revision>
  <dcterms:created xsi:type="dcterms:W3CDTF">2023-11-27T09:45:03Z</dcterms:created>
  <dcterms:modified xsi:type="dcterms:W3CDTF">2023-11-28T05:42:28Z</dcterms:modified>
</cp:coreProperties>
</file>