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6" r:id="rId2"/>
    <p:sldId id="267" r:id="rId3"/>
    <p:sldId id="276" r:id="rId4"/>
    <p:sldId id="277" r:id="rId5"/>
    <p:sldId id="278" r:id="rId6"/>
    <p:sldId id="279" r:id="rId7"/>
    <p:sldId id="280" r:id="rId8"/>
    <p:sldId id="268" r:id="rId9"/>
    <p:sldId id="269" r:id="rId10"/>
    <p:sldId id="274" r:id="rId11"/>
    <p:sldId id="275" r:id="rId12"/>
    <p:sldId id="282" r:id="rId13"/>
    <p:sldId id="281" r:id="rId14"/>
  </p:sldIdLst>
  <p:sldSz cx="12192000" cy="6858000"/>
  <p:notesSz cx="6858000" cy="9144000"/>
  <p:defaultTextStyle>
    <a:defPPr>
      <a:defRPr lang="en-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9" d="100"/>
          <a:sy n="59" d="100"/>
        </p:scale>
        <p:origin x="892"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9E1E9-0380-4168-BF41-431C349DFA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6AB965-3C1B-47D9-8EC0-3267824986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045FB1-2BA2-4002-BFCF-553F7074808F}"/>
              </a:ext>
            </a:extLst>
          </p:cNvPr>
          <p:cNvSpPr>
            <a:spLocks noGrp="1"/>
          </p:cNvSpPr>
          <p:nvPr>
            <p:ph type="dt" sz="half" idx="10"/>
          </p:nvPr>
        </p:nvSpPr>
        <p:spPr/>
        <p:txBody>
          <a:bodyPr/>
          <a:lstStyle/>
          <a:p>
            <a:fld id="{DF2A5647-1B54-4A28-BD70-88A19834EC2B}" type="datetimeFigureOut">
              <a:rPr lang="en-US" smtClean="0"/>
              <a:t>11/29/2023</a:t>
            </a:fld>
            <a:endParaRPr lang="en-US"/>
          </a:p>
        </p:txBody>
      </p:sp>
      <p:sp>
        <p:nvSpPr>
          <p:cNvPr id="5" name="Footer Placeholder 4">
            <a:extLst>
              <a:ext uri="{FF2B5EF4-FFF2-40B4-BE49-F238E27FC236}">
                <a16:creationId xmlns:a16="http://schemas.microsoft.com/office/drawing/2014/main" id="{8E6663BB-6182-4FE3-A6B6-F7EF111E81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020191-3368-4BA6-AB17-6778A319E1E5}"/>
              </a:ext>
            </a:extLst>
          </p:cNvPr>
          <p:cNvSpPr>
            <a:spLocks noGrp="1"/>
          </p:cNvSpPr>
          <p:nvPr>
            <p:ph type="sldNum" sz="quarter" idx="12"/>
          </p:nvPr>
        </p:nvSpPr>
        <p:spPr/>
        <p:txBody>
          <a:bodyPr/>
          <a:lstStyle/>
          <a:p>
            <a:fld id="{E763FCAA-3646-4BFF-B342-453EBBA5941B}" type="slidenum">
              <a:rPr lang="en-US" smtClean="0"/>
              <a:t>‹#›</a:t>
            </a:fld>
            <a:endParaRPr lang="en-US"/>
          </a:p>
        </p:txBody>
      </p:sp>
    </p:spTree>
    <p:extLst>
      <p:ext uri="{BB962C8B-B14F-4D97-AF65-F5344CB8AC3E}">
        <p14:creationId xmlns:p14="http://schemas.microsoft.com/office/powerpoint/2010/main" val="3714205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2F745-2120-4327-82A8-0C381C6F09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FF0281-3252-451E-8030-FD6801A1E4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CFD8E7-771E-4166-8905-A31A94F432CD}"/>
              </a:ext>
            </a:extLst>
          </p:cNvPr>
          <p:cNvSpPr>
            <a:spLocks noGrp="1"/>
          </p:cNvSpPr>
          <p:nvPr>
            <p:ph type="dt" sz="half" idx="10"/>
          </p:nvPr>
        </p:nvSpPr>
        <p:spPr/>
        <p:txBody>
          <a:bodyPr/>
          <a:lstStyle/>
          <a:p>
            <a:fld id="{DF2A5647-1B54-4A28-BD70-88A19834EC2B}" type="datetimeFigureOut">
              <a:rPr lang="en-US" smtClean="0"/>
              <a:t>11/29/2023</a:t>
            </a:fld>
            <a:endParaRPr lang="en-US"/>
          </a:p>
        </p:txBody>
      </p:sp>
      <p:sp>
        <p:nvSpPr>
          <p:cNvPr id="5" name="Footer Placeholder 4">
            <a:extLst>
              <a:ext uri="{FF2B5EF4-FFF2-40B4-BE49-F238E27FC236}">
                <a16:creationId xmlns:a16="http://schemas.microsoft.com/office/drawing/2014/main" id="{0457A269-F30F-415A-9321-7C65F6EA77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515B8B-FD25-4A69-8C5D-3EE099C9987B}"/>
              </a:ext>
            </a:extLst>
          </p:cNvPr>
          <p:cNvSpPr>
            <a:spLocks noGrp="1"/>
          </p:cNvSpPr>
          <p:nvPr>
            <p:ph type="sldNum" sz="quarter" idx="12"/>
          </p:nvPr>
        </p:nvSpPr>
        <p:spPr/>
        <p:txBody>
          <a:bodyPr/>
          <a:lstStyle/>
          <a:p>
            <a:fld id="{E763FCAA-3646-4BFF-B342-453EBBA5941B}" type="slidenum">
              <a:rPr lang="en-US" smtClean="0"/>
              <a:t>‹#›</a:t>
            </a:fld>
            <a:endParaRPr lang="en-US"/>
          </a:p>
        </p:txBody>
      </p:sp>
    </p:spTree>
    <p:extLst>
      <p:ext uri="{BB962C8B-B14F-4D97-AF65-F5344CB8AC3E}">
        <p14:creationId xmlns:p14="http://schemas.microsoft.com/office/powerpoint/2010/main" val="3221036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DF8B37-B106-44C1-9138-5C6B9F9A9F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CFF956-060D-43AF-B405-40D10CD80B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EF155E-43C6-4936-8EE7-E4782DB8B74D}"/>
              </a:ext>
            </a:extLst>
          </p:cNvPr>
          <p:cNvSpPr>
            <a:spLocks noGrp="1"/>
          </p:cNvSpPr>
          <p:nvPr>
            <p:ph type="dt" sz="half" idx="10"/>
          </p:nvPr>
        </p:nvSpPr>
        <p:spPr/>
        <p:txBody>
          <a:bodyPr/>
          <a:lstStyle/>
          <a:p>
            <a:fld id="{DF2A5647-1B54-4A28-BD70-88A19834EC2B}" type="datetimeFigureOut">
              <a:rPr lang="en-US" smtClean="0"/>
              <a:t>11/29/2023</a:t>
            </a:fld>
            <a:endParaRPr lang="en-US"/>
          </a:p>
        </p:txBody>
      </p:sp>
      <p:sp>
        <p:nvSpPr>
          <p:cNvPr id="5" name="Footer Placeholder 4">
            <a:extLst>
              <a:ext uri="{FF2B5EF4-FFF2-40B4-BE49-F238E27FC236}">
                <a16:creationId xmlns:a16="http://schemas.microsoft.com/office/drawing/2014/main" id="{874D52C7-0BA7-4D10-84E6-3405891FB4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95560D-25CF-4302-A778-79BCDF9FEE31}"/>
              </a:ext>
            </a:extLst>
          </p:cNvPr>
          <p:cNvSpPr>
            <a:spLocks noGrp="1"/>
          </p:cNvSpPr>
          <p:nvPr>
            <p:ph type="sldNum" sz="quarter" idx="12"/>
          </p:nvPr>
        </p:nvSpPr>
        <p:spPr/>
        <p:txBody>
          <a:bodyPr/>
          <a:lstStyle/>
          <a:p>
            <a:fld id="{E763FCAA-3646-4BFF-B342-453EBBA5941B}" type="slidenum">
              <a:rPr lang="en-US" smtClean="0"/>
              <a:t>‹#›</a:t>
            </a:fld>
            <a:endParaRPr lang="en-US"/>
          </a:p>
        </p:txBody>
      </p:sp>
    </p:spTree>
    <p:extLst>
      <p:ext uri="{BB962C8B-B14F-4D97-AF65-F5344CB8AC3E}">
        <p14:creationId xmlns:p14="http://schemas.microsoft.com/office/powerpoint/2010/main" val="323409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BDE65-A371-4159-B0EC-236095EDD5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B69CD3-0ABD-4160-86D5-77B7EED2CB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3249A3-43F3-4D32-9002-1A3A5C198B29}"/>
              </a:ext>
            </a:extLst>
          </p:cNvPr>
          <p:cNvSpPr>
            <a:spLocks noGrp="1"/>
          </p:cNvSpPr>
          <p:nvPr>
            <p:ph type="dt" sz="half" idx="10"/>
          </p:nvPr>
        </p:nvSpPr>
        <p:spPr/>
        <p:txBody>
          <a:bodyPr/>
          <a:lstStyle/>
          <a:p>
            <a:fld id="{DF2A5647-1B54-4A28-BD70-88A19834EC2B}" type="datetimeFigureOut">
              <a:rPr lang="en-US" smtClean="0"/>
              <a:t>11/29/2023</a:t>
            </a:fld>
            <a:endParaRPr lang="en-US"/>
          </a:p>
        </p:txBody>
      </p:sp>
      <p:sp>
        <p:nvSpPr>
          <p:cNvPr id="5" name="Footer Placeholder 4">
            <a:extLst>
              <a:ext uri="{FF2B5EF4-FFF2-40B4-BE49-F238E27FC236}">
                <a16:creationId xmlns:a16="http://schemas.microsoft.com/office/drawing/2014/main" id="{1807F5DB-D5AA-4D11-A352-5967213D79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045ED6-67CA-41DE-B5CA-B6A03B3D99AB}"/>
              </a:ext>
            </a:extLst>
          </p:cNvPr>
          <p:cNvSpPr>
            <a:spLocks noGrp="1"/>
          </p:cNvSpPr>
          <p:nvPr>
            <p:ph type="sldNum" sz="quarter" idx="12"/>
          </p:nvPr>
        </p:nvSpPr>
        <p:spPr/>
        <p:txBody>
          <a:bodyPr/>
          <a:lstStyle/>
          <a:p>
            <a:fld id="{E763FCAA-3646-4BFF-B342-453EBBA5941B}" type="slidenum">
              <a:rPr lang="en-US" smtClean="0"/>
              <a:t>‹#›</a:t>
            </a:fld>
            <a:endParaRPr lang="en-US"/>
          </a:p>
        </p:txBody>
      </p:sp>
    </p:spTree>
    <p:extLst>
      <p:ext uri="{BB962C8B-B14F-4D97-AF65-F5344CB8AC3E}">
        <p14:creationId xmlns:p14="http://schemas.microsoft.com/office/powerpoint/2010/main" val="4074050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874E6-F64B-4059-A8A2-DCC0BC2773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0605D10-9868-4C7B-86AC-5357E71582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FB751D-E45C-41BD-9818-5C074DDEC436}"/>
              </a:ext>
            </a:extLst>
          </p:cNvPr>
          <p:cNvSpPr>
            <a:spLocks noGrp="1"/>
          </p:cNvSpPr>
          <p:nvPr>
            <p:ph type="dt" sz="half" idx="10"/>
          </p:nvPr>
        </p:nvSpPr>
        <p:spPr/>
        <p:txBody>
          <a:bodyPr/>
          <a:lstStyle/>
          <a:p>
            <a:fld id="{DF2A5647-1B54-4A28-BD70-88A19834EC2B}" type="datetimeFigureOut">
              <a:rPr lang="en-US" smtClean="0"/>
              <a:t>11/29/2023</a:t>
            </a:fld>
            <a:endParaRPr lang="en-US"/>
          </a:p>
        </p:txBody>
      </p:sp>
      <p:sp>
        <p:nvSpPr>
          <p:cNvPr id="5" name="Footer Placeholder 4">
            <a:extLst>
              <a:ext uri="{FF2B5EF4-FFF2-40B4-BE49-F238E27FC236}">
                <a16:creationId xmlns:a16="http://schemas.microsoft.com/office/drawing/2014/main" id="{4220D7EE-D87F-453E-BD18-2A658A9E34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15AEFB-DF0D-497F-8456-7E16BD75E286}"/>
              </a:ext>
            </a:extLst>
          </p:cNvPr>
          <p:cNvSpPr>
            <a:spLocks noGrp="1"/>
          </p:cNvSpPr>
          <p:nvPr>
            <p:ph type="sldNum" sz="quarter" idx="12"/>
          </p:nvPr>
        </p:nvSpPr>
        <p:spPr/>
        <p:txBody>
          <a:bodyPr/>
          <a:lstStyle/>
          <a:p>
            <a:fld id="{E763FCAA-3646-4BFF-B342-453EBBA5941B}" type="slidenum">
              <a:rPr lang="en-US" smtClean="0"/>
              <a:t>‹#›</a:t>
            </a:fld>
            <a:endParaRPr lang="en-US"/>
          </a:p>
        </p:txBody>
      </p:sp>
    </p:spTree>
    <p:extLst>
      <p:ext uri="{BB962C8B-B14F-4D97-AF65-F5344CB8AC3E}">
        <p14:creationId xmlns:p14="http://schemas.microsoft.com/office/powerpoint/2010/main" val="3153448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6BB27-F826-4DA4-AC80-79AAECAB94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8278F1-7E18-4BF5-BE22-EB6B2D7FC6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49B1B6-9CD2-4268-900A-09756C6EE4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72CF79-7403-4BA6-9613-A445D9A0752D}"/>
              </a:ext>
            </a:extLst>
          </p:cNvPr>
          <p:cNvSpPr>
            <a:spLocks noGrp="1"/>
          </p:cNvSpPr>
          <p:nvPr>
            <p:ph type="dt" sz="half" idx="10"/>
          </p:nvPr>
        </p:nvSpPr>
        <p:spPr/>
        <p:txBody>
          <a:bodyPr/>
          <a:lstStyle/>
          <a:p>
            <a:fld id="{DF2A5647-1B54-4A28-BD70-88A19834EC2B}" type="datetimeFigureOut">
              <a:rPr lang="en-US" smtClean="0"/>
              <a:t>11/29/2023</a:t>
            </a:fld>
            <a:endParaRPr lang="en-US"/>
          </a:p>
        </p:txBody>
      </p:sp>
      <p:sp>
        <p:nvSpPr>
          <p:cNvPr id="6" name="Footer Placeholder 5">
            <a:extLst>
              <a:ext uri="{FF2B5EF4-FFF2-40B4-BE49-F238E27FC236}">
                <a16:creationId xmlns:a16="http://schemas.microsoft.com/office/drawing/2014/main" id="{7D2EC24F-37D7-4361-B49A-24BDFC7E63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33970D-BB6A-44B7-9292-D2566D2735D1}"/>
              </a:ext>
            </a:extLst>
          </p:cNvPr>
          <p:cNvSpPr>
            <a:spLocks noGrp="1"/>
          </p:cNvSpPr>
          <p:nvPr>
            <p:ph type="sldNum" sz="quarter" idx="12"/>
          </p:nvPr>
        </p:nvSpPr>
        <p:spPr/>
        <p:txBody>
          <a:bodyPr/>
          <a:lstStyle/>
          <a:p>
            <a:fld id="{E763FCAA-3646-4BFF-B342-453EBBA5941B}" type="slidenum">
              <a:rPr lang="en-US" smtClean="0"/>
              <a:t>‹#›</a:t>
            </a:fld>
            <a:endParaRPr lang="en-US"/>
          </a:p>
        </p:txBody>
      </p:sp>
    </p:spTree>
    <p:extLst>
      <p:ext uri="{BB962C8B-B14F-4D97-AF65-F5344CB8AC3E}">
        <p14:creationId xmlns:p14="http://schemas.microsoft.com/office/powerpoint/2010/main" val="4137685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5C706-9F17-443A-9D0A-8135D1BFA3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21ED9E-04BA-4960-8FFC-7A6D4940E9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D5732A-FE5B-45FD-B7E2-05A5AD7328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FBB314-646A-4454-AA3E-8CBE2E3BFF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6FAECA-2E7C-4876-AEFD-D02A76A129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76CFDA-CFB5-4C9F-AE10-D973D4A46E18}"/>
              </a:ext>
            </a:extLst>
          </p:cNvPr>
          <p:cNvSpPr>
            <a:spLocks noGrp="1"/>
          </p:cNvSpPr>
          <p:nvPr>
            <p:ph type="dt" sz="half" idx="10"/>
          </p:nvPr>
        </p:nvSpPr>
        <p:spPr/>
        <p:txBody>
          <a:bodyPr/>
          <a:lstStyle/>
          <a:p>
            <a:fld id="{DF2A5647-1B54-4A28-BD70-88A19834EC2B}" type="datetimeFigureOut">
              <a:rPr lang="en-US" smtClean="0"/>
              <a:t>11/29/2023</a:t>
            </a:fld>
            <a:endParaRPr lang="en-US"/>
          </a:p>
        </p:txBody>
      </p:sp>
      <p:sp>
        <p:nvSpPr>
          <p:cNvPr id="8" name="Footer Placeholder 7">
            <a:extLst>
              <a:ext uri="{FF2B5EF4-FFF2-40B4-BE49-F238E27FC236}">
                <a16:creationId xmlns:a16="http://schemas.microsoft.com/office/drawing/2014/main" id="{5FAF6178-0F1E-4E91-8915-DF5B5E4FFE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56175D-16D6-40DA-A93F-0CEC4D93AA0F}"/>
              </a:ext>
            </a:extLst>
          </p:cNvPr>
          <p:cNvSpPr>
            <a:spLocks noGrp="1"/>
          </p:cNvSpPr>
          <p:nvPr>
            <p:ph type="sldNum" sz="quarter" idx="12"/>
          </p:nvPr>
        </p:nvSpPr>
        <p:spPr/>
        <p:txBody>
          <a:bodyPr/>
          <a:lstStyle/>
          <a:p>
            <a:fld id="{E763FCAA-3646-4BFF-B342-453EBBA5941B}" type="slidenum">
              <a:rPr lang="en-US" smtClean="0"/>
              <a:t>‹#›</a:t>
            </a:fld>
            <a:endParaRPr lang="en-US"/>
          </a:p>
        </p:txBody>
      </p:sp>
    </p:spTree>
    <p:extLst>
      <p:ext uri="{BB962C8B-B14F-4D97-AF65-F5344CB8AC3E}">
        <p14:creationId xmlns:p14="http://schemas.microsoft.com/office/powerpoint/2010/main" val="3905724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EBFBE-BED0-4692-AEBB-961FE055E0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4BCC4-006C-4FE8-ADF0-4250D0822D7A}"/>
              </a:ext>
            </a:extLst>
          </p:cNvPr>
          <p:cNvSpPr>
            <a:spLocks noGrp="1"/>
          </p:cNvSpPr>
          <p:nvPr>
            <p:ph type="dt" sz="half" idx="10"/>
          </p:nvPr>
        </p:nvSpPr>
        <p:spPr/>
        <p:txBody>
          <a:bodyPr/>
          <a:lstStyle/>
          <a:p>
            <a:fld id="{DF2A5647-1B54-4A28-BD70-88A19834EC2B}" type="datetimeFigureOut">
              <a:rPr lang="en-US" smtClean="0"/>
              <a:t>11/29/2023</a:t>
            </a:fld>
            <a:endParaRPr lang="en-US"/>
          </a:p>
        </p:txBody>
      </p:sp>
      <p:sp>
        <p:nvSpPr>
          <p:cNvPr id="4" name="Footer Placeholder 3">
            <a:extLst>
              <a:ext uri="{FF2B5EF4-FFF2-40B4-BE49-F238E27FC236}">
                <a16:creationId xmlns:a16="http://schemas.microsoft.com/office/drawing/2014/main" id="{FB7DC27F-E524-4BDF-AD20-0B6A529E475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22E80B-A067-48A9-876F-AE5B1F127E2F}"/>
              </a:ext>
            </a:extLst>
          </p:cNvPr>
          <p:cNvSpPr>
            <a:spLocks noGrp="1"/>
          </p:cNvSpPr>
          <p:nvPr>
            <p:ph type="sldNum" sz="quarter" idx="12"/>
          </p:nvPr>
        </p:nvSpPr>
        <p:spPr/>
        <p:txBody>
          <a:bodyPr/>
          <a:lstStyle/>
          <a:p>
            <a:fld id="{E763FCAA-3646-4BFF-B342-453EBBA5941B}" type="slidenum">
              <a:rPr lang="en-US" smtClean="0"/>
              <a:t>‹#›</a:t>
            </a:fld>
            <a:endParaRPr lang="en-US"/>
          </a:p>
        </p:txBody>
      </p:sp>
    </p:spTree>
    <p:extLst>
      <p:ext uri="{BB962C8B-B14F-4D97-AF65-F5344CB8AC3E}">
        <p14:creationId xmlns:p14="http://schemas.microsoft.com/office/powerpoint/2010/main" val="3073605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B90C7F-A0D6-4B00-8447-3D1934EAC9A9}"/>
              </a:ext>
            </a:extLst>
          </p:cNvPr>
          <p:cNvSpPr>
            <a:spLocks noGrp="1"/>
          </p:cNvSpPr>
          <p:nvPr>
            <p:ph type="dt" sz="half" idx="10"/>
          </p:nvPr>
        </p:nvSpPr>
        <p:spPr/>
        <p:txBody>
          <a:bodyPr/>
          <a:lstStyle/>
          <a:p>
            <a:fld id="{DF2A5647-1B54-4A28-BD70-88A19834EC2B}" type="datetimeFigureOut">
              <a:rPr lang="en-US" smtClean="0"/>
              <a:t>11/29/2023</a:t>
            </a:fld>
            <a:endParaRPr lang="en-US"/>
          </a:p>
        </p:txBody>
      </p:sp>
      <p:sp>
        <p:nvSpPr>
          <p:cNvPr id="3" name="Footer Placeholder 2">
            <a:extLst>
              <a:ext uri="{FF2B5EF4-FFF2-40B4-BE49-F238E27FC236}">
                <a16:creationId xmlns:a16="http://schemas.microsoft.com/office/drawing/2014/main" id="{98E328B7-8288-4363-B967-8A13091A6C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167FA5-FC57-4B63-B383-CED7A4AB41B5}"/>
              </a:ext>
            </a:extLst>
          </p:cNvPr>
          <p:cNvSpPr>
            <a:spLocks noGrp="1"/>
          </p:cNvSpPr>
          <p:nvPr>
            <p:ph type="sldNum" sz="quarter" idx="12"/>
          </p:nvPr>
        </p:nvSpPr>
        <p:spPr/>
        <p:txBody>
          <a:bodyPr/>
          <a:lstStyle/>
          <a:p>
            <a:fld id="{E763FCAA-3646-4BFF-B342-453EBBA5941B}" type="slidenum">
              <a:rPr lang="en-US" smtClean="0"/>
              <a:t>‹#›</a:t>
            </a:fld>
            <a:endParaRPr lang="en-US"/>
          </a:p>
        </p:txBody>
      </p:sp>
    </p:spTree>
    <p:extLst>
      <p:ext uri="{BB962C8B-B14F-4D97-AF65-F5344CB8AC3E}">
        <p14:creationId xmlns:p14="http://schemas.microsoft.com/office/powerpoint/2010/main" val="2125828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DB28B-CDF1-4560-8E60-8295A28FE2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9F09FB3-FE7B-4E39-9EEF-C33C0A8573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68B406-0071-40F6-8A72-4022B0DCE2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A06332-FD68-4427-BE93-3E111A5C1101}"/>
              </a:ext>
            </a:extLst>
          </p:cNvPr>
          <p:cNvSpPr>
            <a:spLocks noGrp="1"/>
          </p:cNvSpPr>
          <p:nvPr>
            <p:ph type="dt" sz="half" idx="10"/>
          </p:nvPr>
        </p:nvSpPr>
        <p:spPr/>
        <p:txBody>
          <a:bodyPr/>
          <a:lstStyle/>
          <a:p>
            <a:fld id="{DF2A5647-1B54-4A28-BD70-88A19834EC2B}" type="datetimeFigureOut">
              <a:rPr lang="en-US" smtClean="0"/>
              <a:t>11/29/2023</a:t>
            </a:fld>
            <a:endParaRPr lang="en-US"/>
          </a:p>
        </p:txBody>
      </p:sp>
      <p:sp>
        <p:nvSpPr>
          <p:cNvPr id="6" name="Footer Placeholder 5">
            <a:extLst>
              <a:ext uri="{FF2B5EF4-FFF2-40B4-BE49-F238E27FC236}">
                <a16:creationId xmlns:a16="http://schemas.microsoft.com/office/drawing/2014/main" id="{BFFE2EE2-4A0D-41E8-9C64-E55A7C6019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C2D7E7-C389-4D5B-B5A2-BDC4D76C81F6}"/>
              </a:ext>
            </a:extLst>
          </p:cNvPr>
          <p:cNvSpPr>
            <a:spLocks noGrp="1"/>
          </p:cNvSpPr>
          <p:nvPr>
            <p:ph type="sldNum" sz="quarter" idx="12"/>
          </p:nvPr>
        </p:nvSpPr>
        <p:spPr/>
        <p:txBody>
          <a:bodyPr/>
          <a:lstStyle/>
          <a:p>
            <a:fld id="{E763FCAA-3646-4BFF-B342-453EBBA5941B}" type="slidenum">
              <a:rPr lang="en-US" smtClean="0"/>
              <a:t>‹#›</a:t>
            </a:fld>
            <a:endParaRPr lang="en-US"/>
          </a:p>
        </p:txBody>
      </p:sp>
    </p:spTree>
    <p:extLst>
      <p:ext uri="{BB962C8B-B14F-4D97-AF65-F5344CB8AC3E}">
        <p14:creationId xmlns:p14="http://schemas.microsoft.com/office/powerpoint/2010/main" val="3251391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51221-97E4-4BA1-B880-47F212A48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1BD531-EDC4-4080-9D28-A582B9E4F0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CF24C0D-A258-4834-B0C8-3E6C903C58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B06A0-8B40-4AFF-94BB-A538685BB56F}"/>
              </a:ext>
            </a:extLst>
          </p:cNvPr>
          <p:cNvSpPr>
            <a:spLocks noGrp="1"/>
          </p:cNvSpPr>
          <p:nvPr>
            <p:ph type="dt" sz="half" idx="10"/>
          </p:nvPr>
        </p:nvSpPr>
        <p:spPr/>
        <p:txBody>
          <a:bodyPr/>
          <a:lstStyle/>
          <a:p>
            <a:fld id="{DF2A5647-1B54-4A28-BD70-88A19834EC2B}" type="datetimeFigureOut">
              <a:rPr lang="en-US" smtClean="0"/>
              <a:t>11/29/2023</a:t>
            </a:fld>
            <a:endParaRPr lang="en-US"/>
          </a:p>
        </p:txBody>
      </p:sp>
      <p:sp>
        <p:nvSpPr>
          <p:cNvPr id="6" name="Footer Placeholder 5">
            <a:extLst>
              <a:ext uri="{FF2B5EF4-FFF2-40B4-BE49-F238E27FC236}">
                <a16:creationId xmlns:a16="http://schemas.microsoft.com/office/drawing/2014/main" id="{E0693AC1-5E22-4CED-A0AB-68234945EF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3614BD-80AE-471B-86F0-D1059C47CEA2}"/>
              </a:ext>
            </a:extLst>
          </p:cNvPr>
          <p:cNvSpPr>
            <a:spLocks noGrp="1"/>
          </p:cNvSpPr>
          <p:nvPr>
            <p:ph type="sldNum" sz="quarter" idx="12"/>
          </p:nvPr>
        </p:nvSpPr>
        <p:spPr/>
        <p:txBody>
          <a:bodyPr/>
          <a:lstStyle/>
          <a:p>
            <a:fld id="{E763FCAA-3646-4BFF-B342-453EBBA5941B}" type="slidenum">
              <a:rPr lang="en-US" smtClean="0"/>
              <a:t>‹#›</a:t>
            </a:fld>
            <a:endParaRPr lang="en-US"/>
          </a:p>
        </p:txBody>
      </p:sp>
    </p:spTree>
    <p:extLst>
      <p:ext uri="{BB962C8B-B14F-4D97-AF65-F5344CB8AC3E}">
        <p14:creationId xmlns:p14="http://schemas.microsoft.com/office/powerpoint/2010/main" val="350894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50EBE2-C7A8-4074-AA11-31E5CD8C82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2F0FD78-165F-43EA-8497-34E1974CF7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4FC773B-BF96-48D5-8286-B0140BD783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2A5647-1B54-4A28-BD70-88A19834EC2B}" type="datetimeFigureOut">
              <a:rPr lang="en-US" smtClean="0"/>
              <a:t>11/29/2023</a:t>
            </a:fld>
            <a:endParaRPr lang="en-US"/>
          </a:p>
        </p:txBody>
      </p:sp>
      <p:sp>
        <p:nvSpPr>
          <p:cNvPr id="5" name="Footer Placeholder 4">
            <a:extLst>
              <a:ext uri="{FF2B5EF4-FFF2-40B4-BE49-F238E27FC236}">
                <a16:creationId xmlns:a16="http://schemas.microsoft.com/office/drawing/2014/main" id="{949DA06F-845F-4436-9885-CED06C8B20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ABC944-278A-415E-8C2A-EEBE593557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63FCAA-3646-4BFF-B342-453EBBA5941B}" type="slidenum">
              <a:rPr lang="en-US" smtClean="0"/>
              <a:t>‹#›</a:t>
            </a:fld>
            <a:endParaRPr lang="en-US"/>
          </a:p>
        </p:txBody>
      </p:sp>
    </p:spTree>
    <p:extLst>
      <p:ext uri="{BB962C8B-B14F-4D97-AF65-F5344CB8AC3E}">
        <p14:creationId xmlns:p14="http://schemas.microsoft.com/office/powerpoint/2010/main" val="414430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hyperlink" Target="http://www.proppay.net/" TargetMode="External"/><Relationship Id="rId5" Type="http://schemas.openxmlformats.org/officeDocument/2006/relationships/hyperlink" Target="http://www.nishhousing.coop/" TargetMode="Externa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B4B5A9-7650-40B7-A8E7-366CB224D501}"/>
              </a:ext>
            </a:extLst>
          </p:cNvPr>
          <p:cNvSpPr/>
          <p:nvPr/>
        </p:nvSpPr>
        <p:spPr>
          <a:xfrm>
            <a:off x="0" y="0"/>
            <a:ext cx="12192000" cy="6858000"/>
          </a:xfrm>
          <a:prstGeom prst="rect">
            <a:avLst/>
          </a:prstGeom>
          <a:solidFill>
            <a:srgbClr val="3D6CC1">
              <a:alpha val="7411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D29EDF8E-8D90-4345-B8F2-5711A17F92AC}"/>
              </a:ext>
            </a:extLst>
          </p:cNvPr>
          <p:cNvSpPr/>
          <p:nvPr/>
        </p:nvSpPr>
        <p:spPr>
          <a:xfrm>
            <a:off x="0" y="-31782"/>
            <a:ext cx="12192000" cy="145143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6DD49851-95FA-4FFF-B3E1-1575AECBA525}"/>
              </a:ext>
            </a:extLst>
          </p:cNvPr>
          <p:cNvPicPr>
            <a:picLocks noChangeAspect="1"/>
          </p:cNvPicPr>
          <p:nvPr/>
        </p:nvPicPr>
        <p:blipFill rotWithShape="1">
          <a:blip r:embed="rId3">
            <a:extLst>
              <a:ext uri="{28A0092B-C50C-407E-A947-70E740481C1C}">
                <a14:useLocalDpi xmlns:a14="http://schemas.microsoft.com/office/drawing/2010/main" val="0"/>
              </a:ext>
            </a:extLst>
          </a:blip>
          <a:srcRect r="60927" b="5243"/>
          <a:stretch/>
        </p:blipFill>
        <p:spPr>
          <a:xfrm>
            <a:off x="-463938" y="89846"/>
            <a:ext cx="1364272" cy="1208175"/>
          </a:xfrm>
          <a:prstGeom prst="rect">
            <a:avLst/>
          </a:prstGeom>
        </p:spPr>
      </p:pic>
      <p:sp>
        <p:nvSpPr>
          <p:cNvPr id="16" name="TextBox 15">
            <a:extLst>
              <a:ext uri="{FF2B5EF4-FFF2-40B4-BE49-F238E27FC236}">
                <a16:creationId xmlns:a16="http://schemas.microsoft.com/office/drawing/2014/main" id="{73CAB774-6B08-4173-96E9-FEE3E7C4E704}"/>
              </a:ext>
            </a:extLst>
          </p:cNvPr>
          <p:cNvSpPr txBox="1"/>
          <p:nvPr/>
        </p:nvSpPr>
        <p:spPr>
          <a:xfrm>
            <a:off x="1805225" y="174521"/>
            <a:ext cx="4891314"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Brush Script MT" panose="03060802040406070304" pitchFamily="66" charset="0"/>
                <a:ea typeface="+mn-ea"/>
                <a:cs typeface="+mn-cs"/>
              </a:rPr>
              <a:t>th</a:t>
            </a:r>
            <a:r>
              <a:rPr kumimoji="0" lang="en-US" sz="22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 NIGERIA AFFORDABLE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    HOUSING FINANCE &amp; INNOVATION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    SUMMIT EXPO</a:t>
            </a:r>
            <a:r>
              <a:rPr lang="en-US" sz="2200" b="1" dirty="0">
                <a:solidFill>
                  <a:srgbClr val="002060"/>
                </a:solidFill>
                <a:latin typeface="Candara" panose="020E0502030303020204" pitchFamily="34" charset="0"/>
              </a:rPr>
              <a:t>, 2023</a:t>
            </a:r>
            <a:endParaRPr kumimoji="0" lang="en-US" sz="22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endParaRPr>
          </a:p>
        </p:txBody>
      </p:sp>
      <p:sp>
        <p:nvSpPr>
          <p:cNvPr id="17" name="TextBox 16">
            <a:extLst>
              <a:ext uri="{FF2B5EF4-FFF2-40B4-BE49-F238E27FC236}">
                <a16:creationId xmlns:a16="http://schemas.microsoft.com/office/drawing/2014/main" id="{768D2301-66DD-4B1D-8F84-C30232CC4282}"/>
              </a:ext>
            </a:extLst>
          </p:cNvPr>
          <p:cNvSpPr txBox="1"/>
          <p:nvPr/>
        </p:nvSpPr>
        <p:spPr>
          <a:xfrm>
            <a:off x="10178141" y="3343"/>
            <a:ext cx="272143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Powered by</a:t>
            </a:r>
          </a:p>
        </p:txBody>
      </p:sp>
      <p:pic>
        <p:nvPicPr>
          <p:cNvPr id="19" name="Picture 18">
            <a:extLst>
              <a:ext uri="{FF2B5EF4-FFF2-40B4-BE49-F238E27FC236}">
                <a16:creationId xmlns:a16="http://schemas.microsoft.com/office/drawing/2014/main" id="{3A1BFD61-2D49-4514-A600-780C9381D7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6232" y="174521"/>
            <a:ext cx="1482625" cy="1307051"/>
          </a:xfrm>
          <a:prstGeom prst="rect">
            <a:avLst/>
          </a:prstGeom>
        </p:spPr>
      </p:pic>
      <p:sp>
        <p:nvSpPr>
          <p:cNvPr id="20" name="Rectangle 19">
            <a:extLst>
              <a:ext uri="{FF2B5EF4-FFF2-40B4-BE49-F238E27FC236}">
                <a16:creationId xmlns:a16="http://schemas.microsoft.com/office/drawing/2014/main" id="{99B17144-629D-4C57-AB51-53CDF297F67A}"/>
              </a:ext>
            </a:extLst>
          </p:cNvPr>
          <p:cNvSpPr/>
          <p:nvPr/>
        </p:nvSpPr>
        <p:spPr>
          <a:xfrm>
            <a:off x="0" y="1387867"/>
            <a:ext cx="12192000" cy="3361646"/>
          </a:xfrm>
          <a:prstGeom prst="rect">
            <a:avLst/>
          </a:prstGeom>
          <a:solidFill>
            <a:schemeClr val="bg1">
              <a:alpha val="87843"/>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BB6C3E1C-E64E-46C4-987D-94D1FAE4B82A}"/>
              </a:ext>
            </a:extLst>
          </p:cNvPr>
          <p:cNvSpPr txBox="1"/>
          <p:nvPr/>
        </p:nvSpPr>
        <p:spPr>
          <a:xfrm>
            <a:off x="1394594" y="1718040"/>
            <a:ext cx="9178156"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andara" panose="020E0502030303020204" pitchFamily="34" charset="0"/>
              </a:rPr>
              <a:t>STRATEGIC ACTION PLANS AND COMMUNIQUE </a:t>
            </a:r>
          </a:p>
        </p:txBody>
      </p:sp>
      <p:sp>
        <p:nvSpPr>
          <p:cNvPr id="3" name="TextBox 2">
            <a:extLst>
              <a:ext uri="{FF2B5EF4-FFF2-40B4-BE49-F238E27FC236}">
                <a16:creationId xmlns:a16="http://schemas.microsoft.com/office/drawing/2014/main" id="{22682426-7061-463F-8689-97300D33E823}"/>
              </a:ext>
            </a:extLst>
          </p:cNvPr>
          <p:cNvSpPr txBox="1"/>
          <p:nvPr/>
        </p:nvSpPr>
        <p:spPr>
          <a:xfrm>
            <a:off x="1054738" y="-202505"/>
            <a:ext cx="886264" cy="18620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500" dirty="0">
                <a:solidFill>
                  <a:srgbClr val="002060"/>
                </a:solidFill>
                <a:latin typeface="Calibri" panose="020F0502020204030204"/>
              </a:rPr>
              <a:t>6</a:t>
            </a:r>
            <a:endParaRPr kumimoji="0" lang="en-US" sz="115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B394C17-C7EB-4F50-88C7-F288270B793B}"/>
              </a:ext>
            </a:extLst>
          </p:cNvPr>
          <p:cNvSpPr/>
          <p:nvPr/>
        </p:nvSpPr>
        <p:spPr>
          <a:xfrm>
            <a:off x="0" y="4783015"/>
            <a:ext cx="12192000" cy="2071642"/>
          </a:xfrm>
          <a:prstGeom prst="rect">
            <a:avLst/>
          </a:prstGeom>
          <a:solidFill>
            <a:srgbClr val="330C7A">
              <a:alpha val="6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7839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B4B5A9-7650-40B7-A8E7-366CB224D501}"/>
              </a:ext>
            </a:extLst>
          </p:cNvPr>
          <p:cNvSpPr/>
          <p:nvPr/>
        </p:nvSpPr>
        <p:spPr>
          <a:xfrm>
            <a:off x="0" y="0"/>
            <a:ext cx="12192000" cy="6858000"/>
          </a:xfrm>
          <a:prstGeom prst="rect">
            <a:avLst/>
          </a:prstGeom>
          <a:solidFill>
            <a:srgbClr val="3D6CC1">
              <a:alpha val="7411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D29EDF8E-8D90-4345-B8F2-5711A17F92AC}"/>
              </a:ext>
            </a:extLst>
          </p:cNvPr>
          <p:cNvSpPr/>
          <p:nvPr/>
        </p:nvSpPr>
        <p:spPr>
          <a:xfrm>
            <a:off x="0" y="-31782"/>
            <a:ext cx="12192000" cy="145143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6DD49851-95FA-4FFF-B3E1-1575AECBA525}"/>
              </a:ext>
            </a:extLst>
          </p:cNvPr>
          <p:cNvPicPr>
            <a:picLocks noChangeAspect="1"/>
          </p:cNvPicPr>
          <p:nvPr/>
        </p:nvPicPr>
        <p:blipFill rotWithShape="1">
          <a:blip r:embed="rId3">
            <a:extLst>
              <a:ext uri="{28A0092B-C50C-407E-A947-70E740481C1C}">
                <a14:useLocalDpi xmlns:a14="http://schemas.microsoft.com/office/drawing/2010/main" val="0"/>
              </a:ext>
            </a:extLst>
          </a:blip>
          <a:srcRect r="60927" b="5243"/>
          <a:stretch/>
        </p:blipFill>
        <p:spPr>
          <a:xfrm>
            <a:off x="-463938" y="89846"/>
            <a:ext cx="1364272" cy="1208175"/>
          </a:xfrm>
          <a:prstGeom prst="rect">
            <a:avLst/>
          </a:prstGeom>
        </p:spPr>
      </p:pic>
      <p:sp>
        <p:nvSpPr>
          <p:cNvPr id="16" name="TextBox 15">
            <a:extLst>
              <a:ext uri="{FF2B5EF4-FFF2-40B4-BE49-F238E27FC236}">
                <a16:creationId xmlns:a16="http://schemas.microsoft.com/office/drawing/2014/main" id="{73CAB774-6B08-4173-96E9-FEE3E7C4E704}"/>
              </a:ext>
            </a:extLst>
          </p:cNvPr>
          <p:cNvSpPr txBox="1"/>
          <p:nvPr/>
        </p:nvSpPr>
        <p:spPr>
          <a:xfrm>
            <a:off x="1805225" y="174521"/>
            <a:ext cx="4891314"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Brush Script MT" panose="03060802040406070304" pitchFamily="66" charset="0"/>
                <a:ea typeface="+mn-ea"/>
                <a:cs typeface="+mn-cs"/>
              </a:rPr>
              <a:t>th</a:t>
            </a:r>
            <a:r>
              <a:rPr kumimoji="0" lang="en-US" sz="22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 NIGERIA AFFORDABLE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    HOUSING FINANCE &amp; INNOVATION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    SUMMIT EXPO</a:t>
            </a:r>
          </a:p>
        </p:txBody>
      </p:sp>
      <p:sp>
        <p:nvSpPr>
          <p:cNvPr id="17" name="TextBox 16">
            <a:extLst>
              <a:ext uri="{FF2B5EF4-FFF2-40B4-BE49-F238E27FC236}">
                <a16:creationId xmlns:a16="http://schemas.microsoft.com/office/drawing/2014/main" id="{768D2301-66DD-4B1D-8F84-C30232CC4282}"/>
              </a:ext>
            </a:extLst>
          </p:cNvPr>
          <p:cNvSpPr txBox="1"/>
          <p:nvPr/>
        </p:nvSpPr>
        <p:spPr>
          <a:xfrm>
            <a:off x="10178141" y="3343"/>
            <a:ext cx="272143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Powered by</a:t>
            </a:r>
          </a:p>
        </p:txBody>
      </p:sp>
      <p:pic>
        <p:nvPicPr>
          <p:cNvPr id="19" name="Picture 18">
            <a:extLst>
              <a:ext uri="{FF2B5EF4-FFF2-40B4-BE49-F238E27FC236}">
                <a16:creationId xmlns:a16="http://schemas.microsoft.com/office/drawing/2014/main" id="{3A1BFD61-2D49-4514-A600-780C9381D7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6232" y="174521"/>
            <a:ext cx="1482625" cy="1307051"/>
          </a:xfrm>
          <a:prstGeom prst="rect">
            <a:avLst/>
          </a:prstGeom>
        </p:spPr>
      </p:pic>
      <p:sp>
        <p:nvSpPr>
          <p:cNvPr id="20" name="Rectangle 19">
            <a:extLst>
              <a:ext uri="{FF2B5EF4-FFF2-40B4-BE49-F238E27FC236}">
                <a16:creationId xmlns:a16="http://schemas.microsoft.com/office/drawing/2014/main" id="{99B17144-629D-4C57-AB51-53CDF297F67A}"/>
              </a:ext>
            </a:extLst>
          </p:cNvPr>
          <p:cNvSpPr/>
          <p:nvPr/>
        </p:nvSpPr>
        <p:spPr>
          <a:xfrm>
            <a:off x="0" y="1387867"/>
            <a:ext cx="12192000" cy="4431908"/>
          </a:xfrm>
          <a:prstGeom prst="rect">
            <a:avLst/>
          </a:prstGeom>
          <a:solidFill>
            <a:schemeClr val="bg1">
              <a:alpha val="87843"/>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000" b="0" i="0" u="none" strike="noStrike" kern="1200" cap="none" spc="0" normalizeH="0" baseline="0" noProof="0" dirty="0">
              <a:ln>
                <a:noFill/>
              </a:ln>
              <a:solidFill>
                <a:srgbClr val="002060"/>
              </a:solidFill>
              <a:effectLst/>
              <a:uLnTx/>
              <a:uFillTx/>
              <a:latin typeface="Candara" panose="020E0502030303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2060"/>
                </a:solidFill>
                <a:effectLst/>
                <a:uLnTx/>
                <a:uFillTx/>
                <a:latin typeface="Candara" panose="020E0502030303020204" pitchFamily="34" charset="0"/>
              </a:rPr>
              <a:t>Various ways to handle property development and supply value chain through technology (</a:t>
            </a:r>
            <a:r>
              <a:rPr kumimoji="0" lang="en-US" sz="2000" b="0" i="0" u="none" strike="noStrike" kern="1200" cap="none" spc="0" normalizeH="0" baseline="0" noProof="0" dirty="0" err="1">
                <a:ln>
                  <a:noFill/>
                </a:ln>
                <a:solidFill>
                  <a:srgbClr val="002060"/>
                </a:solidFill>
                <a:effectLst/>
                <a:uLnTx/>
                <a:uFillTx/>
                <a:latin typeface="Candara" panose="020E0502030303020204" pitchFamily="34" charset="0"/>
              </a:rPr>
              <a:t>proptech</a:t>
            </a:r>
            <a:r>
              <a:rPr kumimoji="0" lang="en-US" sz="2000" b="0" i="0" u="none" strike="noStrike" kern="1200" cap="none" spc="0" normalizeH="0" baseline="0" noProof="0" dirty="0">
                <a:ln>
                  <a:noFill/>
                </a:ln>
                <a:solidFill>
                  <a:srgbClr val="002060"/>
                </a:solidFill>
                <a:effectLst/>
                <a:uLnTx/>
                <a:uFillTx/>
                <a:latin typeface="Candara" panose="020E0502030303020204" pitchFamily="34" charset="0"/>
              </a:rPr>
              <a:t>) where presented  treating the topic – </a:t>
            </a:r>
            <a:r>
              <a:rPr kumimoji="0" lang="en-US" sz="2000" b="1" i="1" u="none" strike="noStrike" kern="1200" cap="none" spc="0" normalizeH="0" baseline="0" noProof="0" dirty="0">
                <a:ln>
                  <a:noFill/>
                </a:ln>
                <a:solidFill>
                  <a:srgbClr val="002060"/>
                </a:solidFill>
                <a:effectLst/>
                <a:uLnTx/>
                <a:uFillTx/>
                <a:latin typeface="Candara" panose="020E0502030303020204" pitchFamily="34" charset="0"/>
              </a:rPr>
              <a:t>Digital Transformation for Affordable Housing. </a:t>
            </a:r>
            <a:r>
              <a:rPr kumimoji="0" lang="en-US" sz="2000" b="0" i="0" u="none" strike="noStrike" kern="1200" cap="none" spc="0" normalizeH="0" baseline="0" noProof="0" dirty="0">
                <a:ln>
                  <a:noFill/>
                </a:ln>
                <a:solidFill>
                  <a:srgbClr val="002060"/>
                </a:solidFill>
                <a:effectLst/>
                <a:uLnTx/>
                <a:uFillTx/>
                <a:latin typeface="Candara" panose="020E0502030303020204" pitchFamily="34" charset="0"/>
              </a:rPr>
              <a:t>Participants were encouraged to make use of the technologies in building affordable housing and in accessing affordable housing;</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2060"/>
                </a:solidFill>
                <a:effectLst/>
                <a:uLnTx/>
                <a:uFillTx/>
                <a:latin typeface="Candara" panose="020E0502030303020204" pitchFamily="34" charset="0"/>
              </a:rPr>
              <a:t>The attention of participants were drawn to the two technology based products (</a:t>
            </a:r>
            <a:r>
              <a:rPr kumimoji="0" lang="en-US" sz="2000" b="0" i="0" u="none" strike="noStrike" kern="1200" cap="none" spc="0" normalizeH="0" baseline="0" noProof="0" dirty="0">
                <a:ln>
                  <a:noFill/>
                </a:ln>
                <a:solidFill>
                  <a:srgbClr val="002060"/>
                </a:solidFill>
                <a:effectLst/>
                <a:uLnTx/>
                <a:uFillTx/>
                <a:latin typeface="Candara" panose="020E0502030303020204" pitchFamily="34" charset="0"/>
                <a:hlinkClick r:id="rId5"/>
              </a:rPr>
              <a:t>www.nishhousing.coop</a:t>
            </a:r>
            <a:r>
              <a:rPr kumimoji="0" lang="en-US" sz="2000" b="0" i="0" u="none" strike="noStrike" kern="1200" cap="none" spc="0" normalizeH="0" baseline="0" noProof="0" dirty="0">
                <a:ln>
                  <a:noFill/>
                </a:ln>
                <a:solidFill>
                  <a:srgbClr val="002060"/>
                </a:solidFill>
                <a:effectLst/>
                <a:uLnTx/>
                <a:uFillTx/>
                <a:latin typeface="Candara" panose="020E0502030303020204" pitchFamily="34" charset="0"/>
              </a:rPr>
              <a:t> -a cooperative housing &amp; Finance APP  &amp; </a:t>
            </a:r>
            <a:r>
              <a:rPr kumimoji="0" lang="en-US" sz="2000" b="0" i="0" u="none" strike="noStrike" kern="1200" cap="none" spc="0" normalizeH="0" baseline="0" noProof="0" dirty="0">
                <a:ln>
                  <a:noFill/>
                </a:ln>
                <a:solidFill>
                  <a:srgbClr val="002060"/>
                </a:solidFill>
                <a:effectLst/>
                <a:uLnTx/>
                <a:uFillTx/>
                <a:latin typeface="Candara" panose="020E0502030303020204" pitchFamily="34" charset="0"/>
                <a:hlinkClick r:id="rId6"/>
              </a:rPr>
              <a:t>www.proppay.net</a:t>
            </a:r>
            <a:r>
              <a:rPr kumimoji="0" lang="en-US" sz="2000" b="0" i="0" u="none" strike="noStrike" kern="1200" cap="none" spc="0" normalizeH="0" baseline="0" noProof="0" dirty="0">
                <a:ln>
                  <a:noFill/>
                </a:ln>
                <a:solidFill>
                  <a:srgbClr val="002060"/>
                </a:solidFill>
                <a:effectLst/>
                <a:uLnTx/>
                <a:uFillTx/>
                <a:latin typeface="Candara" panose="020E0502030303020204" pitchFamily="34" charset="0"/>
              </a:rPr>
              <a:t> – a property payment solution)  </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2060"/>
                </a:solidFill>
                <a:effectLst/>
                <a:uLnTx/>
                <a:uFillTx/>
                <a:latin typeface="Candara" panose="020E0502030303020204" pitchFamily="34" charset="0"/>
              </a:rPr>
              <a:t>Emerging developments and opportunities in the mortgage industry were presented and participants were encouraged to take advantage of the opportunities;</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2060"/>
                </a:solidFill>
                <a:effectLst/>
                <a:uLnTx/>
                <a:uFillTx/>
                <a:latin typeface="Candara" panose="020E0502030303020204" pitchFamily="34" charset="0"/>
              </a:rPr>
              <a:t>Innovation requirements to build smart Cities while adopting technology for development of properties were discussed;</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2060"/>
                </a:solidFill>
                <a:effectLst/>
                <a:uLnTx/>
                <a:uFillTx/>
                <a:latin typeface="Candara" panose="020E0502030303020204" pitchFamily="34" charset="0"/>
              </a:rPr>
              <a:t>Various awards were presented to stakeholders in the industry including individuals, companies and developers that have contributed to the advancement of financing and building affordable houses. </a:t>
            </a:r>
          </a:p>
        </p:txBody>
      </p:sp>
      <p:sp>
        <p:nvSpPr>
          <p:cNvPr id="26" name="TextBox 25">
            <a:extLst>
              <a:ext uri="{FF2B5EF4-FFF2-40B4-BE49-F238E27FC236}">
                <a16:creationId xmlns:a16="http://schemas.microsoft.com/office/drawing/2014/main" id="{BB6C3E1C-E64E-46C4-987D-94D1FAE4B82A}"/>
              </a:ext>
            </a:extLst>
          </p:cNvPr>
          <p:cNvSpPr txBox="1"/>
          <p:nvPr/>
        </p:nvSpPr>
        <p:spPr>
          <a:xfrm>
            <a:off x="1127894" y="1403715"/>
            <a:ext cx="917815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ndara" panose="020E0502030303020204" pitchFamily="34" charset="0"/>
              </a:rPr>
              <a:t>OTHER RESOLUTIONS</a:t>
            </a:r>
          </a:p>
        </p:txBody>
      </p:sp>
      <p:sp>
        <p:nvSpPr>
          <p:cNvPr id="3" name="TextBox 2">
            <a:extLst>
              <a:ext uri="{FF2B5EF4-FFF2-40B4-BE49-F238E27FC236}">
                <a16:creationId xmlns:a16="http://schemas.microsoft.com/office/drawing/2014/main" id="{22682426-7061-463F-8689-97300D33E823}"/>
              </a:ext>
            </a:extLst>
          </p:cNvPr>
          <p:cNvSpPr txBox="1"/>
          <p:nvPr/>
        </p:nvSpPr>
        <p:spPr>
          <a:xfrm>
            <a:off x="1054738" y="-202505"/>
            <a:ext cx="886264" cy="18620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500" dirty="0">
                <a:solidFill>
                  <a:srgbClr val="002060"/>
                </a:solidFill>
                <a:latin typeface="Calibri" panose="020F0502020204030204"/>
              </a:rPr>
              <a:t>6</a:t>
            </a:r>
            <a:endParaRPr kumimoji="0" lang="en-US" sz="115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B394C17-C7EB-4F50-88C7-F288270B793B}"/>
              </a:ext>
            </a:extLst>
          </p:cNvPr>
          <p:cNvSpPr/>
          <p:nvPr/>
        </p:nvSpPr>
        <p:spPr>
          <a:xfrm>
            <a:off x="0" y="5791199"/>
            <a:ext cx="12192000" cy="1063457"/>
          </a:xfrm>
          <a:prstGeom prst="rect">
            <a:avLst/>
          </a:prstGeom>
          <a:solidFill>
            <a:srgbClr val="330C7A">
              <a:alpha val="6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8919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B4B5A9-7650-40B7-A8E7-366CB224D501}"/>
              </a:ext>
            </a:extLst>
          </p:cNvPr>
          <p:cNvSpPr/>
          <p:nvPr/>
        </p:nvSpPr>
        <p:spPr>
          <a:xfrm>
            <a:off x="0" y="0"/>
            <a:ext cx="12192000" cy="6858000"/>
          </a:xfrm>
          <a:prstGeom prst="rect">
            <a:avLst/>
          </a:prstGeom>
          <a:solidFill>
            <a:srgbClr val="3D6CC1">
              <a:alpha val="7411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D29EDF8E-8D90-4345-B8F2-5711A17F92AC}"/>
              </a:ext>
            </a:extLst>
          </p:cNvPr>
          <p:cNvSpPr/>
          <p:nvPr/>
        </p:nvSpPr>
        <p:spPr>
          <a:xfrm>
            <a:off x="0" y="-31782"/>
            <a:ext cx="12192000" cy="145143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6DD49851-95FA-4FFF-B3E1-1575AECBA525}"/>
              </a:ext>
            </a:extLst>
          </p:cNvPr>
          <p:cNvPicPr>
            <a:picLocks noChangeAspect="1"/>
          </p:cNvPicPr>
          <p:nvPr/>
        </p:nvPicPr>
        <p:blipFill rotWithShape="1">
          <a:blip r:embed="rId3">
            <a:extLst>
              <a:ext uri="{28A0092B-C50C-407E-A947-70E740481C1C}">
                <a14:useLocalDpi xmlns:a14="http://schemas.microsoft.com/office/drawing/2010/main" val="0"/>
              </a:ext>
            </a:extLst>
          </a:blip>
          <a:srcRect r="60927" b="5243"/>
          <a:stretch/>
        </p:blipFill>
        <p:spPr>
          <a:xfrm>
            <a:off x="-463938" y="89846"/>
            <a:ext cx="1364272" cy="1208175"/>
          </a:xfrm>
          <a:prstGeom prst="rect">
            <a:avLst/>
          </a:prstGeom>
        </p:spPr>
      </p:pic>
      <p:sp>
        <p:nvSpPr>
          <p:cNvPr id="16" name="TextBox 15">
            <a:extLst>
              <a:ext uri="{FF2B5EF4-FFF2-40B4-BE49-F238E27FC236}">
                <a16:creationId xmlns:a16="http://schemas.microsoft.com/office/drawing/2014/main" id="{73CAB774-6B08-4173-96E9-FEE3E7C4E704}"/>
              </a:ext>
            </a:extLst>
          </p:cNvPr>
          <p:cNvSpPr txBox="1"/>
          <p:nvPr/>
        </p:nvSpPr>
        <p:spPr>
          <a:xfrm>
            <a:off x="1805225" y="174521"/>
            <a:ext cx="4891314"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Brush Script MT" panose="03060802040406070304" pitchFamily="66" charset="0"/>
                <a:ea typeface="+mn-ea"/>
                <a:cs typeface="+mn-cs"/>
              </a:rPr>
              <a:t>th</a:t>
            </a:r>
            <a:r>
              <a:rPr kumimoji="0" lang="en-US" sz="22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 NIGERIA AFFORDABLE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    HOUSING FINANCE &amp; INNOVATION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    SUMMIT EXPO</a:t>
            </a:r>
          </a:p>
        </p:txBody>
      </p:sp>
      <p:sp>
        <p:nvSpPr>
          <p:cNvPr id="17" name="TextBox 16">
            <a:extLst>
              <a:ext uri="{FF2B5EF4-FFF2-40B4-BE49-F238E27FC236}">
                <a16:creationId xmlns:a16="http://schemas.microsoft.com/office/drawing/2014/main" id="{768D2301-66DD-4B1D-8F84-C30232CC4282}"/>
              </a:ext>
            </a:extLst>
          </p:cNvPr>
          <p:cNvSpPr txBox="1"/>
          <p:nvPr/>
        </p:nvSpPr>
        <p:spPr>
          <a:xfrm>
            <a:off x="10178141" y="3343"/>
            <a:ext cx="272143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Powered by</a:t>
            </a:r>
          </a:p>
        </p:txBody>
      </p:sp>
      <p:pic>
        <p:nvPicPr>
          <p:cNvPr id="19" name="Picture 18">
            <a:extLst>
              <a:ext uri="{FF2B5EF4-FFF2-40B4-BE49-F238E27FC236}">
                <a16:creationId xmlns:a16="http://schemas.microsoft.com/office/drawing/2014/main" id="{3A1BFD61-2D49-4514-A600-780C9381D7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6232" y="174521"/>
            <a:ext cx="1482625" cy="1307051"/>
          </a:xfrm>
          <a:prstGeom prst="rect">
            <a:avLst/>
          </a:prstGeom>
        </p:spPr>
      </p:pic>
      <p:sp>
        <p:nvSpPr>
          <p:cNvPr id="20" name="Rectangle 19">
            <a:extLst>
              <a:ext uri="{FF2B5EF4-FFF2-40B4-BE49-F238E27FC236}">
                <a16:creationId xmlns:a16="http://schemas.microsoft.com/office/drawing/2014/main" id="{99B17144-629D-4C57-AB51-53CDF297F67A}"/>
              </a:ext>
            </a:extLst>
          </p:cNvPr>
          <p:cNvSpPr/>
          <p:nvPr/>
        </p:nvSpPr>
        <p:spPr>
          <a:xfrm>
            <a:off x="0" y="1387867"/>
            <a:ext cx="12192000" cy="4431908"/>
          </a:xfrm>
          <a:prstGeom prst="rect">
            <a:avLst/>
          </a:prstGeom>
          <a:solidFill>
            <a:schemeClr val="bg1">
              <a:alpha val="87843"/>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800" b="0" i="0" u="none" strike="noStrike" kern="1200" cap="none" spc="0" normalizeH="0" baseline="0" noProof="0" dirty="0">
              <a:ln>
                <a:noFill/>
              </a:ln>
              <a:solidFill>
                <a:srgbClr val="002060"/>
              </a:solidFill>
              <a:effectLst/>
              <a:uLnTx/>
              <a:uFillTx/>
              <a:latin typeface="Candara" panose="020E0502030303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2060"/>
                </a:solidFill>
                <a:effectLst/>
                <a:uLnTx/>
                <a:uFillTx/>
                <a:latin typeface="Candara" panose="020E0502030303020204" pitchFamily="34" charset="0"/>
              </a:rPr>
              <a:t>The Action Plans/ Communique </a:t>
            </a:r>
            <a:r>
              <a:rPr lang="en-US" sz="2400" dirty="0">
                <a:solidFill>
                  <a:srgbClr val="002060"/>
                </a:solidFill>
                <a:latin typeface="Candara" panose="020E0502030303020204" pitchFamily="34" charset="0"/>
              </a:rPr>
              <a:t>to be submitted to relevant government ministries and agencies for consideration and review for implementation.</a:t>
            </a:r>
            <a:r>
              <a:rPr kumimoji="0" lang="en-US" sz="2400" b="0" i="0" u="none" strike="noStrike" kern="1200" cap="none" spc="0" normalizeH="0" baseline="0" noProof="0" dirty="0">
                <a:ln>
                  <a:noFill/>
                </a:ln>
                <a:solidFill>
                  <a:srgbClr val="002060"/>
                </a:solidFill>
                <a:effectLst/>
                <a:uLnTx/>
                <a:uFillTx/>
                <a:latin typeface="Candara" panose="020E0502030303020204" pitchFamily="34" charset="0"/>
              </a:rPr>
              <a:t> </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400" dirty="0">
                <a:solidFill>
                  <a:srgbClr val="002060"/>
                </a:solidFill>
                <a:latin typeface="Candara" panose="020E0502030303020204" pitchFamily="34" charset="0"/>
              </a:rPr>
              <a:t>Lobbying groups across the industry stakeholders to be formed to advance the ideas and views from the submit to push for implementation so that we move from talking to actual actions towards affordable housing.</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2060"/>
                </a:solidFill>
                <a:effectLst/>
                <a:uLnTx/>
                <a:uFillTx/>
                <a:latin typeface="Candara" panose="020E0502030303020204" pitchFamily="34" charset="0"/>
              </a:rPr>
              <a:t>The summit called for sustained efforts towards achieving affordable housing to low and medium income earners in Nigeria demanded that Strategic Action </a:t>
            </a:r>
            <a:r>
              <a:rPr lang="en-US" sz="2400" dirty="0">
                <a:solidFill>
                  <a:srgbClr val="002060"/>
                </a:solidFill>
                <a:latin typeface="Candara" panose="020E0502030303020204" pitchFamily="34" charset="0"/>
              </a:rPr>
              <a:t>Plan </a:t>
            </a:r>
            <a:r>
              <a:rPr kumimoji="0" lang="en-US" sz="2400" b="0" i="0" u="none" strike="noStrike" kern="1200" cap="none" spc="0" normalizeH="0" baseline="0" noProof="0" dirty="0">
                <a:ln>
                  <a:noFill/>
                </a:ln>
                <a:solidFill>
                  <a:srgbClr val="002060"/>
                </a:solidFill>
                <a:effectLst/>
                <a:uLnTx/>
                <a:uFillTx/>
                <a:latin typeface="Candara" panose="020E0502030303020204" pitchFamily="34" charset="0"/>
              </a:rPr>
              <a:t>Committees should be formed. </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2060"/>
                </a:solidFill>
                <a:effectLst/>
                <a:uLnTx/>
                <a:uFillTx/>
                <a:latin typeface="Candara" panose="020E0502030303020204" pitchFamily="34" charset="0"/>
              </a:rPr>
              <a:t>The Summit was concluded with Stakeholders Interactive Session and Strategic Action Plan. Summit Communique was presented by Dr. Adebayo Azeez. </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2060"/>
                </a:solidFill>
                <a:effectLst/>
                <a:uLnTx/>
                <a:uFillTx/>
                <a:latin typeface="Candara" panose="020E0502030303020204" pitchFamily="34" charset="0"/>
              </a:rPr>
              <a:t>The Summit adjourned till November, 2024.</a:t>
            </a:r>
          </a:p>
        </p:txBody>
      </p:sp>
      <p:sp>
        <p:nvSpPr>
          <p:cNvPr id="26" name="TextBox 25">
            <a:extLst>
              <a:ext uri="{FF2B5EF4-FFF2-40B4-BE49-F238E27FC236}">
                <a16:creationId xmlns:a16="http://schemas.microsoft.com/office/drawing/2014/main" id="{BB6C3E1C-E64E-46C4-987D-94D1FAE4B82A}"/>
              </a:ext>
            </a:extLst>
          </p:cNvPr>
          <p:cNvSpPr txBox="1"/>
          <p:nvPr/>
        </p:nvSpPr>
        <p:spPr>
          <a:xfrm>
            <a:off x="1127894" y="1403715"/>
            <a:ext cx="917815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ndara" panose="020E0502030303020204" pitchFamily="34" charset="0"/>
              </a:rPr>
              <a:t>CLOSING AND ADJOURMENT</a:t>
            </a:r>
          </a:p>
        </p:txBody>
      </p:sp>
      <p:sp>
        <p:nvSpPr>
          <p:cNvPr id="3" name="TextBox 2">
            <a:extLst>
              <a:ext uri="{FF2B5EF4-FFF2-40B4-BE49-F238E27FC236}">
                <a16:creationId xmlns:a16="http://schemas.microsoft.com/office/drawing/2014/main" id="{22682426-7061-463F-8689-97300D33E823}"/>
              </a:ext>
            </a:extLst>
          </p:cNvPr>
          <p:cNvSpPr txBox="1"/>
          <p:nvPr/>
        </p:nvSpPr>
        <p:spPr>
          <a:xfrm>
            <a:off x="1054738" y="-202505"/>
            <a:ext cx="886264" cy="18620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500" dirty="0">
                <a:solidFill>
                  <a:srgbClr val="002060"/>
                </a:solidFill>
                <a:latin typeface="Calibri" panose="020F0502020204030204"/>
              </a:rPr>
              <a:t>6</a:t>
            </a:r>
            <a:endParaRPr kumimoji="0" lang="en-US" sz="115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B394C17-C7EB-4F50-88C7-F288270B793B}"/>
              </a:ext>
            </a:extLst>
          </p:cNvPr>
          <p:cNvSpPr/>
          <p:nvPr/>
        </p:nvSpPr>
        <p:spPr>
          <a:xfrm>
            <a:off x="0" y="5791199"/>
            <a:ext cx="12192000" cy="1063457"/>
          </a:xfrm>
          <a:prstGeom prst="rect">
            <a:avLst/>
          </a:prstGeom>
          <a:solidFill>
            <a:srgbClr val="330C7A">
              <a:alpha val="6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3371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B4B5A9-7650-40B7-A8E7-366CB224D501}"/>
              </a:ext>
            </a:extLst>
          </p:cNvPr>
          <p:cNvSpPr/>
          <p:nvPr/>
        </p:nvSpPr>
        <p:spPr>
          <a:xfrm>
            <a:off x="0" y="0"/>
            <a:ext cx="12192000" cy="6858000"/>
          </a:xfrm>
          <a:prstGeom prst="rect">
            <a:avLst/>
          </a:prstGeom>
          <a:solidFill>
            <a:srgbClr val="3D6CC1">
              <a:alpha val="7411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D29EDF8E-8D90-4345-B8F2-5711A17F92AC}"/>
              </a:ext>
            </a:extLst>
          </p:cNvPr>
          <p:cNvSpPr/>
          <p:nvPr/>
        </p:nvSpPr>
        <p:spPr>
          <a:xfrm>
            <a:off x="0" y="-31782"/>
            <a:ext cx="12192000" cy="145143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6DD49851-95FA-4FFF-B3E1-1575AECBA525}"/>
              </a:ext>
            </a:extLst>
          </p:cNvPr>
          <p:cNvPicPr>
            <a:picLocks noChangeAspect="1"/>
          </p:cNvPicPr>
          <p:nvPr/>
        </p:nvPicPr>
        <p:blipFill rotWithShape="1">
          <a:blip r:embed="rId3">
            <a:extLst>
              <a:ext uri="{28A0092B-C50C-407E-A947-70E740481C1C}">
                <a14:useLocalDpi xmlns:a14="http://schemas.microsoft.com/office/drawing/2010/main" val="0"/>
              </a:ext>
            </a:extLst>
          </a:blip>
          <a:srcRect r="60927" b="5243"/>
          <a:stretch/>
        </p:blipFill>
        <p:spPr>
          <a:xfrm>
            <a:off x="-463938" y="89846"/>
            <a:ext cx="1364272" cy="1208175"/>
          </a:xfrm>
          <a:prstGeom prst="rect">
            <a:avLst/>
          </a:prstGeom>
        </p:spPr>
      </p:pic>
      <p:sp>
        <p:nvSpPr>
          <p:cNvPr id="16" name="TextBox 15">
            <a:extLst>
              <a:ext uri="{FF2B5EF4-FFF2-40B4-BE49-F238E27FC236}">
                <a16:creationId xmlns:a16="http://schemas.microsoft.com/office/drawing/2014/main" id="{73CAB774-6B08-4173-96E9-FEE3E7C4E704}"/>
              </a:ext>
            </a:extLst>
          </p:cNvPr>
          <p:cNvSpPr txBox="1"/>
          <p:nvPr/>
        </p:nvSpPr>
        <p:spPr>
          <a:xfrm>
            <a:off x="1805225" y="174521"/>
            <a:ext cx="4891314"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Brush Script MT" panose="03060802040406070304" pitchFamily="66" charset="0"/>
                <a:ea typeface="+mn-ea"/>
                <a:cs typeface="+mn-cs"/>
              </a:rPr>
              <a:t>th</a:t>
            </a:r>
            <a:r>
              <a:rPr kumimoji="0" lang="en-US" sz="22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 NIGERIA AFFORDABLE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    HOUSING FINANCE &amp; INNOVATION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    SUMMIT EXPO</a:t>
            </a:r>
          </a:p>
        </p:txBody>
      </p:sp>
      <p:sp>
        <p:nvSpPr>
          <p:cNvPr id="17" name="TextBox 16">
            <a:extLst>
              <a:ext uri="{FF2B5EF4-FFF2-40B4-BE49-F238E27FC236}">
                <a16:creationId xmlns:a16="http://schemas.microsoft.com/office/drawing/2014/main" id="{768D2301-66DD-4B1D-8F84-C30232CC4282}"/>
              </a:ext>
            </a:extLst>
          </p:cNvPr>
          <p:cNvSpPr txBox="1"/>
          <p:nvPr/>
        </p:nvSpPr>
        <p:spPr>
          <a:xfrm>
            <a:off x="10178141" y="3343"/>
            <a:ext cx="272143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Powered by</a:t>
            </a:r>
          </a:p>
        </p:txBody>
      </p:sp>
      <p:pic>
        <p:nvPicPr>
          <p:cNvPr id="19" name="Picture 18">
            <a:extLst>
              <a:ext uri="{FF2B5EF4-FFF2-40B4-BE49-F238E27FC236}">
                <a16:creationId xmlns:a16="http://schemas.microsoft.com/office/drawing/2014/main" id="{3A1BFD61-2D49-4514-A600-780C9381D7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6232" y="174521"/>
            <a:ext cx="1482625" cy="1307051"/>
          </a:xfrm>
          <a:prstGeom prst="rect">
            <a:avLst/>
          </a:prstGeom>
        </p:spPr>
      </p:pic>
      <p:sp>
        <p:nvSpPr>
          <p:cNvPr id="20" name="Rectangle 19">
            <a:extLst>
              <a:ext uri="{FF2B5EF4-FFF2-40B4-BE49-F238E27FC236}">
                <a16:creationId xmlns:a16="http://schemas.microsoft.com/office/drawing/2014/main" id="{99B17144-629D-4C57-AB51-53CDF297F67A}"/>
              </a:ext>
            </a:extLst>
          </p:cNvPr>
          <p:cNvSpPr/>
          <p:nvPr/>
        </p:nvSpPr>
        <p:spPr>
          <a:xfrm>
            <a:off x="0" y="1387867"/>
            <a:ext cx="12192000" cy="4431908"/>
          </a:xfrm>
          <a:prstGeom prst="rect">
            <a:avLst/>
          </a:prstGeom>
          <a:solidFill>
            <a:schemeClr val="bg1">
              <a:alpha val="87843"/>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800" b="0" i="0" u="none" strike="noStrike" kern="1200" cap="none" spc="0" normalizeH="0" baseline="0" noProof="0" dirty="0">
              <a:ln>
                <a:noFill/>
              </a:ln>
              <a:solidFill>
                <a:srgbClr val="002060"/>
              </a:solidFill>
              <a:effectLst/>
              <a:uLnTx/>
              <a:uFillTx/>
              <a:latin typeface="Candara" panose="020E0502030303020204" pitchFamily="34" charset="0"/>
            </a:endParaRPr>
          </a:p>
        </p:txBody>
      </p:sp>
      <p:sp>
        <p:nvSpPr>
          <p:cNvPr id="26" name="TextBox 25">
            <a:extLst>
              <a:ext uri="{FF2B5EF4-FFF2-40B4-BE49-F238E27FC236}">
                <a16:creationId xmlns:a16="http://schemas.microsoft.com/office/drawing/2014/main" id="{BB6C3E1C-E64E-46C4-987D-94D1FAE4B82A}"/>
              </a:ext>
            </a:extLst>
          </p:cNvPr>
          <p:cNvSpPr txBox="1"/>
          <p:nvPr/>
        </p:nvSpPr>
        <p:spPr>
          <a:xfrm>
            <a:off x="1127894" y="1403715"/>
            <a:ext cx="917815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ndara" panose="020E0502030303020204" pitchFamily="34" charset="0"/>
              </a:rPr>
              <a:t>STRATEGIC ACTION PLAN COMMITTEES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002060"/>
              </a:solidFill>
              <a:effectLst/>
              <a:uLnTx/>
              <a:uFillTx/>
              <a:latin typeface="Candara" panose="020E0502030303020204" pitchFamily="34" charset="0"/>
            </a:endParaRPr>
          </a:p>
        </p:txBody>
      </p:sp>
      <p:sp>
        <p:nvSpPr>
          <p:cNvPr id="3" name="TextBox 2">
            <a:extLst>
              <a:ext uri="{FF2B5EF4-FFF2-40B4-BE49-F238E27FC236}">
                <a16:creationId xmlns:a16="http://schemas.microsoft.com/office/drawing/2014/main" id="{22682426-7061-463F-8689-97300D33E823}"/>
              </a:ext>
            </a:extLst>
          </p:cNvPr>
          <p:cNvSpPr txBox="1"/>
          <p:nvPr/>
        </p:nvSpPr>
        <p:spPr>
          <a:xfrm>
            <a:off x="1054738" y="-202505"/>
            <a:ext cx="886264" cy="18620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500" dirty="0">
                <a:solidFill>
                  <a:srgbClr val="002060"/>
                </a:solidFill>
                <a:latin typeface="Calibri" panose="020F0502020204030204"/>
              </a:rPr>
              <a:t>6</a:t>
            </a:r>
            <a:endParaRPr kumimoji="0" lang="en-US" sz="115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B394C17-C7EB-4F50-88C7-F288270B793B}"/>
              </a:ext>
            </a:extLst>
          </p:cNvPr>
          <p:cNvSpPr/>
          <p:nvPr/>
        </p:nvSpPr>
        <p:spPr>
          <a:xfrm>
            <a:off x="0" y="5791199"/>
            <a:ext cx="12192000" cy="1063457"/>
          </a:xfrm>
          <a:prstGeom prst="rect">
            <a:avLst/>
          </a:prstGeom>
          <a:solidFill>
            <a:srgbClr val="330C7A">
              <a:alpha val="6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Table 4">
            <a:extLst>
              <a:ext uri="{FF2B5EF4-FFF2-40B4-BE49-F238E27FC236}">
                <a16:creationId xmlns:a16="http://schemas.microsoft.com/office/drawing/2014/main" id="{17D99D4B-2BFF-1DC9-E2CA-572ACA4ED0BB}"/>
              </a:ext>
            </a:extLst>
          </p:cNvPr>
          <p:cNvGraphicFramePr>
            <a:graphicFrameLocks noGrp="1"/>
          </p:cNvGraphicFramePr>
          <p:nvPr>
            <p:extLst>
              <p:ext uri="{D42A27DB-BD31-4B8C-83A1-F6EECF244321}">
                <p14:modId xmlns:p14="http://schemas.microsoft.com/office/powerpoint/2010/main" val="2272524489"/>
              </p:ext>
            </p:extLst>
          </p:nvPr>
        </p:nvGraphicFramePr>
        <p:xfrm>
          <a:off x="326571" y="1926724"/>
          <a:ext cx="11647716" cy="4937760"/>
        </p:xfrm>
        <a:graphic>
          <a:graphicData uri="http://schemas.openxmlformats.org/drawingml/2006/table">
            <a:tbl>
              <a:tblPr firstRow="1" bandRow="1">
                <a:tableStyleId>{5C22544A-7EE6-4342-B048-85BDC9FD1C3A}</a:tableStyleId>
              </a:tblPr>
              <a:tblGrid>
                <a:gridCol w="565001">
                  <a:extLst>
                    <a:ext uri="{9D8B030D-6E8A-4147-A177-3AD203B41FA5}">
                      <a16:colId xmlns:a16="http://schemas.microsoft.com/office/drawing/2014/main" val="996714413"/>
                    </a:ext>
                  </a:extLst>
                </a:gridCol>
                <a:gridCol w="6106359">
                  <a:extLst>
                    <a:ext uri="{9D8B030D-6E8A-4147-A177-3AD203B41FA5}">
                      <a16:colId xmlns:a16="http://schemas.microsoft.com/office/drawing/2014/main" val="895191625"/>
                    </a:ext>
                  </a:extLst>
                </a:gridCol>
                <a:gridCol w="4976356">
                  <a:extLst>
                    <a:ext uri="{9D8B030D-6E8A-4147-A177-3AD203B41FA5}">
                      <a16:colId xmlns:a16="http://schemas.microsoft.com/office/drawing/2014/main" val="3355901820"/>
                    </a:ext>
                  </a:extLst>
                </a:gridCol>
              </a:tblGrid>
              <a:tr h="337511">
                <a:tc>
                  <a:txBody>
                    <a:bodyPr/>
                    <a:lstStyle/>
                    <a:p>
                      <a:r>
                        <a:rPr lang="en-US" dirty="0">
                          <a:latin typeface="Candara" panose="020E0502030303020204" pitchFamily="34" charset="0"/>
                        </a:rPr>
                        <a:t>S/N</a:t>
                      </a:r>
                      <a:endParaRPr lang="en-NG" dirty="0">
                        <a:latin typeface="Candara" panose="020E0502030303020204" pitchFamily="34" charset="0"/>
                      </a:endParaRPr>
                    </a:p>
                  </a:txBody>
                  <a:tcPr/>
                </a:tc>
                <a:tc>
                  <a:txBody>
                    <a:bodyPr/>
                    <a:lstStyle/>
                    <a:p>
                      <a:r>
                        <a:rPr lang="en-US" sz="2000" dirty="0">
                          <a:latin typeface="Candara" panose="020E0502030303020204" pitchFamily="34" charset="0"/>
                        </a:rPr>
                        <a:t>COMMITTEE</a:t>
                      </a:r>
                      <a:endParaRPr lang="en-NG" sz="2000" dirty="0">
                        <a:latin typeface="Candara" panose="020E0502030303020204" pitchFamily="34" charset="0"/>
                      </a:endParaRPr>
                    </a:p>
                  </a:txBody>
                  <a:tcPr/>
                </a:tc>
                <a:tc>
                  <a:txBody>
                    <a:bodyPr/>
                    <a:lstStyle/>
                    <a:p>
                      <a:r>
                        <a:rPr lang="en-US" sz="2000" dirty="0">
                          <a:latin typeface="Candara" panose="020E0502030303020204" pitchFamily="34" charset="0"/>
                        </a:rPr>
                        <a:t>MEMBERSHIP</a:t>
                      </a:r>
                      <a:endParaRPr lang="en-NG" sz="2000" dirty="0">
                        <a:latin typeface="Candara" panose="020E0502030303020204" pitchFamily="34" charset="0"/>
                      </a:endParaRPr>
                    </a:p>
                  </a:txBody>
                  <a:tcPr/>
                </a:tc>
                <a:extLst>
                  <a:ext uri="{0D108BD9-81ED-4DB2-BD59-A6C34878D82A}">
                    <a16:rowId xmlns:a16="http://schemas.microsoft.com/office/drawing/2014/main" val="239791311"/>
                  </a:ext>
                </a:extLst>
              </a:tr>
              <a:tr h="843777">
                <a:tc>
                  <a:txBody>
                    <a:bodyPr/>
                    <a:lstStyle/>
                    <a:p>
                      <a:r>
                        <a:rPr lang="en-US" dirty="0">
                          <a:latin typeface="Candara" panose="020E0502030303020204" pitchFamily="34" charset="0"/>
                        </a:rPr>
                        <a:t>1.</a:t>
                      </a:r>
                      <a:endParaRPr lang="en-NG" dirty="0">
                        <a:latin typeface="Candara" panose="020E0502030303020204" pitchFamily="34" charset="0"/>
                      </a:endParaRPr>
                    </a:p>
                  </a:txBody>
                  <a:tcPr/>
                </a:tc>
                <a:tc>
                  <a:txBody>
                    <a:bodyPr/>
                    <a:lstStyle/>
                    <a:p>
                      <a:r>
                        <a:rPr lang="en-US" sz="2000" b="1" dirty="0">
                          <a:latin typeface="Candara" panose="020E0502030303020204" pitchFamily="34" charset="0"/>
                        </a:rPr>
                        <a:t>SUPPLIER (DEVELOPERS) COMMITTEEE</a:t>
                      </a:r>
                      <a:endParaRPr lang="en-NG" sz="2000" b="1" dirty="0">
                        <a:latin typeface="Candara" panose="020E0502030303020204" pitchFamily="34" charset="0"/>
                      </a:endParaRPr>
                    </a:p>
                  </a:txBody>
                  <a:tcPr/>
                </a:tc>
                <a:tc>
                  <a:txBody>
                    <a:bodyPr/>
                    <a:lstStyle/>
                    <a:p>
                      <a:r>
                        <a:rPr lang="en-US" sz="2000" dirty="0">
                          <a:latin typeface="Candara" panose="020E0502030303020204" pitchFamily="34" charset="0"/>
                        </a:rPr>
                        <a:t>HAKEEM OGUNNIRAN </a:t>
                      </a:r>
                    </a:p>
                    <a:p>
                      <a:r>
                        <a:rPr lang="en-US" sz="2000" dirty="0">
                          <a:latin typeface="Candara" panose="020E0502030303020204" pitchFamily="34" charset="0"/>
                        </a:rPr>
                        <a:t>LANRE SOLA</a:t>
                      </a:r>
                    </a:p>
                    <a:p>
                      <a:r>
                        <a:rPr lang="en-US" sz="2000" dirty="0">
                          <a:latin typeface="Candara" panose="020E0502030303020204" pitchFamily="34" charset="0"/>
                        </a:rPr>
                        <a:t>HAKEEM HUTHMAN</a:t>
                      </a:r>
                    </a:p>
                    <a:p>
                      <a:r>
                        <a:rPr lang="en-US" sz="2000" dirty="0">
                          <a:latin typeface="Candara" panose="020E0502030303020204" pitchFamily="34" charset="0"/>
                        </a:rPr>
                        <a:t>FHA REPRESENTATIVE</a:t>
                      </a:r>
                      <a:endParaRPr lang="en-NG" sz="2000" dirty="0">
                        <a:latin typeface="Candara" panose="020E0502030303020204" pitchFamily="34" charset="0"/>
                      </a:endParaRPr>
                    </a:p>
                  </a:txBody>
                  <a:tcPr/>
                </a:tc>
                <a:extLst>
                  <a:ext uri="{0D108BD9-81ED-4DB2-BD59-A6C34878D82A}">
                    <a16:rowId xmlns:a16="http://schemas.microsoft.com/office/drawing/2014/main" val="304948646"/>
                  </a:ext>
                </a:extLst>
              </a:tr>
              <a:tr h="590644">
                <a:tc>
                  <a:txBody>
                    <a:bodyPr/>
                    <a:lstStyle/>
                    <a:p>
                      <a:r>
                        <a:rPr lang="en-US" dirty="0">
                          <a:latin typeface="Candara" panose="020E0502030303020204" pitchFamily="34" charset="0"/>
                        </a:rPr>
                        <a:t>2.</a:t>
                      </a:r>
                      <a:endParaRPr lang="en-NG" dirty="0">
                        <a:latin typeface="Candara" panose="020E0502030303020204" pitchFamily="34" charset="0"/>
                      </a:endParaRPr>
                    </a:p>
                  </a:txBody>
                  <a:tcPr/>
                </a:tc>
                <a:tc>
                  <a:txBody>
                    <a:bodyPr/>
                    <a:lstStyle/>
                    <a:p>
                      <a:r>
                        <a:rPr lang="en-US" sz="2000" b="1" dirty="0">
                          <a:latin typeface="Candara" panose="020E0502030303020204" pitchFamily="34" charset="0"/>
                        </a:rPr>
                        <a:t>NEW TECHNOLOGIES COMMITTEE</a:t>
                      </a:r>
                      <a:endParaRPr lang="en-NG" sz="2000" b="1" dirty="0">
                        <a:latin typeface="Candara" panose="020E0502030303020204" pitchFamily="34" charset="0"/>
                      </a:endParaRPr>
                    </a:p>
                  </a:txBody>
                  <a:tcPr/>
                </a:tc>
                <a:tc>
                  <a:txBody>
                    <a:bodyPr/>
                    <a:lstStyle/>
                    <a:p>
                      <a:r>
                        <a:rPr lang="en-US" sz="2000" dirty="0">
                          <a:latin typeface="Candara" panose="020E0502030303020204" pitchFamily="34" charset="0"/>
                        </a:rPr>
                        <a:t>HAKEEM HUTHMAN </a:t>
                      </a:r>
                    </a:p>
                    <a:p>
                      <a:r>
                        <a:rPr lang="en-US" sz="2000" dirty="0">
                          <a:latin typeface="Candara" panose="020E0502030303020204" pitchFamily="34" charset="0"/>
                        </a:rPr>
                        <a:t>OLUWAMAYOWA SALU</a:t>
                      </a:r>
                      <a:endParaRPr lang="en-NG" sz="2000" dirty="0">
                        <a:latin typeface="Candara" panose="020E0502030303020204" pitchFamily="34" charset="0"/>
                      </a:endParaRPr>
                    </a:p>
                  </a:txBody>
                  <a:tcPr/>
                </a:tc>
                <a:extLst>
                  <a:ext uri="{0D108BD9-81ED-4DB2-BD59-A6C34878D82A}">
                    <a16:rowId xmlns:a16="http://schemas.microsoft.com/office/drawing/2014/main" val="4220345547"/>
                  </a:ext>
                </a:extLst>
              </a:tr>
              <a:tr h="1350043">
                <a:tc>
                  <a:txBody>
                    <a:bodyPr/>
                    <a:lstStyle/>
                    <a:p>
                      <a:r>
                        <a:rPr lang="en-US" dirty="0">
                          <a:latin typeface="Candara" panose="020E0502030303020204" pitchFamily="34" charset="0"/>
                        </a:rPr>
                        <a:t>3. </a:t>
                      </a:r>
                      <a:endParaRPr lang="en-NG" dirty="0">
                        <a:latin typeface="Candara" panose="020E0502030303020204" pitchFamily="34" charset="0"/>
                      </a:endParaRPr>
                    </a:p>
                  </a:txBody>
                  <a:tcPr/>
                </a:tc>
                <a:tc>
                  <a:txBody>
                    <a:bodyPr/>
                    <a:lstStyle/>
                    <a:p>
                      <a:r>
                        <a:rPr lang="en-US" sz="2000" b="1" dirty="0">
                          <a:latin typeface="Candara" panose="020E0502030303020204" pitchFamily="34" charset="0"/>
                        </a:rPr>
                        <a:t>DEMAND COMMITTEE (COOPS &amp; OTHER OFF-TAKERS)</a:t>
                      </a:r>
                      <a:endParaRPr lang="en-NG" sz="2000" b="1" dirty="0">
                        <a:latin typeface="Candara" panose="020E0502030303020204" pitchFamily="34" charset="0"/>
                      </a:endParaRPr>
                    </a:p>
                  </a:txBody>
                  <a:tcPr/>
                </a:tc>
                <a:tc>
                  <a:txBody>
                    <a:bodyPr/>
                    <a:lstStyle/>
                    <a:p>
                      <a:r>
                        <a:rPr lang="en-US" sz="2000" dirty="0">
                          <a:latin typeface="Candara" panose="020E0502030303020204" pitchFamily="34" charset="0"/>
                        </a:rPr>
                        <a:t>COOPERATIVES </a:t>
                      </a:r>
                    </a:p>
                    <a:p>
                      <a:r>
                        <a:rPr lang="en-US" sz="2000" dirty="0">
                          <a:latin typeface="Candara" panose="020E0502030303020204" pitchFamily="34" charset="0"/>
                        </a:rPr>
                        <a:t> HERY EJIOFOR OGWU (RTEAN)</a:t>
                      </a:r>
                    </a:p>
                    <a:p>
                      <a:r>
                        <a:rPr lang="en-US" sz="2000" dirty="0">
                          <a:latin typeface="Candara" panose="020E0502030303020204" pitchFamily="34" charset="0"/>
                        </a:rPr>
                        <a:t>OTHER- OFF-TAKERS</a:t>
                      </a:r>
                    </a:p>
                    <a:p>
                      <a:r>
                        <a:rPr lang="en-US" sz="2000" dirty="0">
                          <a:latin typeface="Candara" panose="020E0502030303020204" pitchFamily="34" charset="0"/>
                        </a:rPr>
                        <a:t>MR. AWWAL HAYATUDEEN</a:t>
                      </a:r>
                    </a:p>
                    <a:p>
                      <a:r>
                        <a:rPr lang="en-US" sz="2000" dirty="0">
                          <a:latin typeface="Candara" panose="020E0502030303020204" pitchFamily="34" charset="0"/>
                        </a:rPr>
                        <a:t>MR BENSON IYOMERE</a:t>
                      </a:r>
                    </a:p>
                    <a:p>
                      <a:r>
                        <a:rPr lang="en-US" sz="2000" dirty="0">
                          <a:latin typeface="Candara" panose="020E0502030303020204" pitchFamily="34" charset="0"/>
                        </a:rPr>
                        <a:t>LIMAN </a:t>
                      </a:r>
                    </a:p>
                    <a:p>
                      <a:r>
                        <a:rPr lang="en-US" sz="2000" dirty="0">
                          <a:latin typeface="Candara" panose="020E0502030303020204" pitchFamily="34" charset="0"/>
                        </a:rPr>
                        <a:t>DAUDA SALIHU (NICOOPS)</a:t>
                      </a:r>
                    </a:p>
                    <a:p>
                      <a:r>
                        <a:rPr lang="en-US" sz="2000" dirty="0">
                          <a:latin typeface="Candara" panose="020E0502030303020204" pitchFamily="34" charset="0"/>
                        </a:rPr>
                        <a:t>UMAR RUFAI (FCTNATAIS)</a:t>
                      </a:r>
                      <a:endParaRPr lang="en-NG" sz="2000" dirty="0">
                        <a:latin typeface="Candara" panose="020E0502030303020204" pitchFamily="34" charset="0"/>
                      </a:endParaRPr>
                    </a:p>
                  </a:txBody>
                  <a:tcPr/>
                </a:tc>
                <a:extLst>
                  <a:ext uri="{0D108BD9-81ED-4DB2-BD59-A6C34878D82A}">
                    <a16:rowId xmlns:a16="http://schemas.microsoft.com/office/drawing/2014/main" val="1943670556"/>
                  </a:ext>
                </a:extLst>
              </a:tr>
            </a:tbl>
          </a:graphicData>
        </a:graphic>
      </p:graphicFrame>
    </p:spTree>
    <p:extLst>
      <p:ext uri="{BB962C8B-B14F-4D97-AF65-F5344CB8AC3E}">
        <p14:creationId xmlns:p14="http://schemas.microsoft.com/office/powerpoint/2010/main" val="217933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B4B5A9-7650-40B7-A8E7-366CB224D501}"/>
              </a:ext>
            </a:extLst>
          </p:cNvPr>
          <p:cNvSpPr/>
          <p:nvPr/>
        </p:nvSpPr>
        <p:spPr>
          <a:xfrm>
            <a:off x="0" y="0"/>
            <a:ext cx="12192000" cy="6858000"/>
          </a:xfrm>
          <a:prstGeom prst="rect">
            <a:avLst/>
          </a:prstGeom>
          <a:solidFill>
            <a:srgbClr val="3D6CC1">
              <a:alpha val="7411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D29EDF8E-8D90-4345-B8F2-5711A17F92AC}"/>
              </a:ext>
            </a:extLst>
          </p:cNvPr>
          <p:cNvSpPr/>
          <p:nvPr/>
        </p:nvSpPr>
        <p:spPr>
          <a:xfrm>
            <a:off x="0" y="-31782"/>
            <a:ext cx="12192000" cy="145143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6DD49851-95FA-4FFF-B3E1-1575AECBA525}"/>
              </a:ext>
            </a:extLst>
          </p:cNvPr>
          <p:cNvPicPr>
            <a:picLocks noChangeAspect="1"/>
          </p:cNvPicPr>
          <p:nvPr/>
        </p:nvPicPr>
        <p:blipFill rotWithShape="1">
          <a:blip r:embed="rId3">
            <a:extLst>
              <a:ext uri="{28A0092B-C50C-407E-A947-70E740481C1C}">
                <a14:useLocalDpi xmlns:a14="http://schemas.microsoft.com/office/drawing/2010/main" val="0"/>
              </a:ext>
            </a:extLst>
          </a:blip>
          <a:srcRect r="60927" b="5243"/>
          <a:stretch/>
        </p:blipFill>
        <p:spPr>
          <a:xfrm>
            <a:off x="-463938" y="89846"/>
            <a:ext cx="1364272" cy="1208175"/>
          </a:xfrm>
          <a:prstGeom prst="rect">
            <a:avLst/>
          </a:prstGeom>
        </p:spPr>
      </p:pic>
      <p:sp>
        <p:nvSpPr>
          <p:cNvPr id="16" name="TextBox 15">
            <a:extLst>
              <a:ext uri="{FF2B5EF4-FFF2-40B4-BE49-F238E27FC236}">
                <a16:creationId xmlns:a16="http://schemas.microsoft.com/office/drawing/2014/main" id="{73CAB774-6B08-4173-96E9-FEE3E7C4E704}"/>
              </a:ext>
            </a:extLst>
          </p:cNvPr>
          <p:cNvSpPr txBox="1"/>
          <p:nvPr/>
        </p:nvSpPr>
        <p:spPr>
          <a:xfrm>
            <a:off x="1805225" y="174521"/>
            <a:ext cx="4891314"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Brush Script MT" panose="03060802040406070304" pitchFamily="66" charset="0"/>
                <a:ea typeface="+mn-ea"/>
                <a:cs typeface="+mn-cs"/>
              </a:rPr>
              <a:t>th</a:t>
            </a:r>
            <a:r>
              <a:rPr kumimoji="0" lang="en-US" sz="22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 NIGERIA AFFORDABLE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    HOUSING FINANCE &amp; INNOVATION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    SUMMIT EXPO</a:t>
            </a:r>
          </a:p>
        </p:txBody>
      </p:sp>
      <p:sp>
        <p:nvSpPr>
          <p:cNvPr id="17" name="TextBox 16">
            <a:extLst>
              <a:ext uri="{FF2B5EF4-FFF2-40B4-BE49-F238E27FC236}">
                <a16:creationId xmlns:a16="http://schemas.microsoft.com/office/drawing/2014/main" id="{768D2301-66DD-4B1D-8F84-C30232CC4282}"/>
              </a:ext>
            </a:extLst>
          </p:cNvPr>
          <p:cNvSpPr txBox="1"/>
          <p:nvPr/>
        </p:nvSpPr>
        <p:spPr>
          <a:xfrm>
            <a:off x="10178141" y="3343"/>
            <a:ext cx="272143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Powered by</a:t>
            </a:r>
          </a:p>
        </p:txBody>
      </p:sp>
      <p:pic>
        <p:nvPicPr>
          <p:cNvPr id="19" name="Picture 18">
            <a:extLst>
              <a:ext uri="{FF2B5EF4-FFF2-40B4-BE49-F238E27FC236}">
                <a16:creationId xmlns:a16="http://schemas.microsoft.com/office/drawing/2014/main" id="{3A1BFD61-2D49-4514-A600-780C9381D7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6232" y="174521"/>
            <a:ext cx="1482625" cy="1307051"/>
          </a:xfrm>
          <a:prstGeom prst="rect">
            <a:avLst/>
          </a:prstGeom>
        </p:spPr>
      </p:pic>
      <p:sp>
        <p:nvSpPr>
          <p:cNvPr id="20" name="Rectangle 19">
            <a:extLst>
              <a:ext uri="{FF2B5EF4-FFF2-40B4-BE49-F238E27FC236}">
                <a16:creationId xmlns:a16="http://schemas.microsoft.com/office/drawing/2014/main" id="{99B17144-629D-4C57-AB51-53CDF297F67A}"/>
              </a:ext>
            </a:extLst>
          </p:cNvPr>
          <p:cNvSpPr/>
          <p:nvPr/>
        </p:nvSpPr>
        <p:spPr>
          <a:xfrm>
            <a:off x="0" y="1387867"/>
            <a:ext cx="12192000" cy="4431908"/>
          </a:xfrm>
          <a:prstGeom prst="rect">
            <a:avLst/>
          </a:prstGeom>
          <a:solidFill>
            <a:schemeClr val="bg1">
              <a:alpha val="87843"/>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800" b="0" i="0" u="none" strike="noStrike" kern="1200" cap="none" spc="0" normalizeH="0" baseline="0" noProof="0" dirty="0">
              <a:ln>
                <a:noFill/>
              </a:ln>
              <a:solidFill>
                <a:srgbClr val="002060"/>
              </a:solidFill>
              <a:effectLst/>
              <a:uLnTx/>
              <a:uFillTx/>
              <a:latin typeface="Candara" panose="020E0502030303020204" pitchFamily="34" charset="0"/>
            </a:endParaRPr>
          </a:p>
        </p:txBody>
      </p:sp>
      <p:sp>
        <p:nvSpPr>
          <p:cNvPr id="26" name="TextBox 25">
            <a:extLst>
              <a:ext uri="{FF2B5EF4-FFF2-40B4-BE49-F238E27FC236}">
                <a16:creationId xmlns:a16="http://schemas.microsoft.com/office/drawing/2014/main" id="{BB6C3E1C-E64E-46C4-987D-94D1FAE4B82A}"/>
              </a:ext>
            </a:extLst>
          </p:cNvPr>
          <p:cNvSpPr txBox="1"/>
          <p:nvPr/>
        </p:nvSpPr>
        <p:spPr>
          <a:xfrm>
            <a:off x="1127894" y="1403715"/>
            <a:ext cx="917815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ndara" panose="020E0502030303020204" pitchFamily="34" charset="0"/>
              </a:rPr>
              <a:t>STRATEGIC ACTION PLAN COMMITTEES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002060"/>
              </a:solidFill>
              <a:effectLst/>
              <a:uLnTx/>
              <a:uFillTx/>
              <a:latin typeface="Candara" panose="020E0502030303020204" pitchFamily="34" charset="0"/>
            </a:endParaRPr>
          </a:p>
        </p:txBody>
      </p:sp>
      <p:sp>
        <p:nvSpPr>
          <p:cNvPr id="3" name="TextBox 2">
            <a:extLst>
              <a:ext uri="{FF2B5EF4-FFF2-40B4-BE49-F238E27FC236}">
                <a16:creationId xmlns:a16="http://schemas.microsoft.com/office/drawing/2014/main" id="{22682426-7061-463F-8689-97300D33E823}"/>
              </a:ext>
            </a:extLst>
          </p:cNvPr>
          <p:cNvSpPr txBox="1"/>
          <p:nvPr/>
        </p:nvSpPr>
        <p:spPr>
          <a:xfrm>
            <a:off x="1054738" y="-202505"/>
            <a:ext cx="886264" cy="18620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500" dirty="0">
                <a:solidFill>
                  <a:srgbClr val="002060"/>
                </a:solidFill>
                <a:latin typeface="Calibri" panose="020F0502020204030204"/>
              </a:rPr>
              <a:t>6</a:t>
            </a:r>
            <a:endParaRPr kumimoji="0" lang="en-US" sz="115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B394C17-C7EB-4F50-88C7-F288270B793B}"/>
              </a:ext>
            </a:extLst>
          </p:cNvPr>
          <p:cNvSpPr/>
          <p:nvPr/>
        </p:nvSpPr>
        <p:spPr>
          <a:xfrm>
            <a:off x="0" y="5791199"/>
            <a:ext cx="12192000" cy="1063457"/>
          </a:xfrm>
          <a:prstGeom prst="rect">
            <a:avLst/>
          </a:prstGeom>
          <a:solidFill>
            <a:srgbClr val="330C7A">
              <a:alpha val="6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Table 4">
            <a:extLst>
              <a:ext uri="{FF2B5EF4-FFF2-40B4-BE49-F238E27FC236}">
                <a16:creationId xmlns:a16="http://schemas.microsoft.com/office/drawing/2014/main" id="{17D99D4B-2BFF-1DC9-E2CA-572ACA4ED0BB}"/>
              </a:ext>
            </a:extLst>
          </p:cNvPr>
          <p:cNvGraphicFramePr>
            <a:graphicFrameLocks noGrp="1"/>
          </p:cNvGraphicFramePr>
          <p:nvPr>
            <p:extLst>
              <p:ext uri="{D42A27DB-BD31-4B8C-83A1-F6EECF244321}">
                <p14:modId xmlns:p14="http://schemas.microsoft.com/office/powerpoint/2010/main" val="2551017316"/>
              </p:ext>
            </p:extLst>
          </p:nvPr>
        </p:nvGraphicFramePr>
        <p:xfrm>
          <a:off x="1" y="2068286"/>
          <a:ext cx="11963400" cy="4480560"/>
        </p:xfrm>
        <a:graphic>
          <a:graphicData uri="http://schemas.openxmlformats.org/drawingml/2006/table">
            <a:tbl>
              <a:tblPr firstRow="1" bandRow="1">
                <a:tableStyleId>{5C22544A-7EE6-4342-B048-85BDC9FD1C3A}</a:tableStyleId>
              </a:tblPr>
              <a:tblGrid>
                <a:gridCol w="580314">
                  <a:extLst>
                    <a:ext uri="{9D8B030D-6E8A-4147-A177-3AD203B41FA5}">
                      <a16:colId xmlns:a16="http://schemas.microsoft.com/office/drawing/2014/main" val="996714413"/>
                    </a:ext>
                  </a:extLst>
                </a:gridCol>
                <a:gridCol w="6271857">
                  <a:extLst>
                    <a:ext uri="{9D8B030D-6E8A-4147-A177-3AD203B41FA5}">
                      <a16:colId xmlns:a16="http://schemas.microsoft.com/office/drawing/2014/main" val="895191625"/>
                    </a:ext>
                  </a:extLst>
                </a:gridCol>
                <a:gridCol w="5111229">
                  <a:extLst>
                    <a:ext uri="{9D8B030D-6E8A-4147-A177-3AD203B41FA5}">
                      <a16:colId xmlns:a16="http://schemas.microsoft.com/office/drawing/2014/main" val="3355901820"/>
                    </a:ext>
                  </a:extLst>
                </a:gridCol>
              </a:tblGrid>
              <a:tr h="353283">
                <a:tc>
                  <a:txBody>
                    <a:bodyPr/>
                    <a:lstStyle/>
                    <a:p>
                      <a:r>
                        <a:rPr lang="en-US" dirty="0">
                          <a:latin typeface="Candara" panose="020E0502030303020204" pitchFamily="34" charset="0"/>
                        </a:rPr>
                        <a:t>S/N</a:t>
                      </a:r>
                      <a:endParaRPr lang="en-NG" dirty="0">
                        <a:latin typeface="Candara" panose="020E0502030303020204" pitchFamily="34" charset="0"/>
                      </a:endParaRPr>
                    </a:p>
                  </a:txBody>
                  <a:tcPr/>
                </a:tc>
                <a:tc>
                  <a:txBody>
                    <a:bodyPr/>
                    <a:lstStyle/>
                    <a:p>
                      <a:r>
                        <a:rPr lang="en-US" dirty="0">
                          <a:latin typeface="Candara" panose="020E0502030303020204" pitchFamily="34" charset="0"/>
                        </a:rPr>
                        <a:t>COMMITTEE</a:t>
                      </a:r>
                      <a:endParaRPr lang="en-NG" dirty="0">
                        <a:latin typeface="Candara" panose="020E0502030303020204" pitchFamily="34" charset="0"/>
                      </a:endParaRPr>
                    </a:p>
                  </a:txBody>
                  <a:tcPr/>
                </a:tc>
                <a:tc>
                  <a:txBody>
                    <a:bodyPr/>
                    <a:lstStyle/>
                    <a:p>
                      <a:r>
                        <a:rPr lang="en-US" dirty="0">
                          <a:latin typeface="Candara" panose="020E0502030303020204" pitchFamily="34" charset="0"/>
                        </a:rPr>
                        <a:t>MEMBERSHIP</a:t>
                      </a:r>
                      <a:endParaRPr lang="en-NG" dirty="0">
                        <a:latin typeface="Candara" panose="020E0502030303020204" pitchFamily="34" charset="0"/>
                      </a:endParaRPr>
                    </a:p>
                  </a:txBody>
                  <a:tcPr/>
                </a:tc>
                <a:extLst>
                  <a:ext uri="{0D108BD9-81ED-4DB2-BD59-A6C34878D82A}">
                    <a16:rowId xmlns:a16="http://schemas.microsoft.com/office/drawing/2014/main" val="239791311"/>
                  </a:ext>
                </a:extLst>
              </a:tr>
              <a:tr h="883209">
                <a:tc>
                  <a:txBody>
                    <a:bodyPr/>
                    <a:lstStyle/>
                    <a:p>
                      <a:r>
                        <a:rPr lang="en-US" dirty="0">
                          <a:latin typeface="Candara" panose="020E0502030303020204" pitchFamily="34" charset="0"/>
                        </a:rPr>
                        <a:t>4.</a:t>
                      </a:r>
                      <a:endParaRPr lang="en-NG" dirty="0">
                        <a:latin typeface="Candara" panose="020E0502030303020204" pitchFamily="34" charset="0"/>
                      </a:endParaRPr>
                    </a:p>
                  </a:txBody>
                  <a:tcPr/>
                </a:tc>
                <a:tc>
                  <a:txBody>
                    <a:bodyPr/>
                    <a:lstStyle/>
                    <a:p>
                      <a:r>
                        <a:rPr lang="en-US" b="1" dirty="0">
                          <a:latin typeface="Candara" panose="020E0502030303020204" pitchFamily="34" charset="0"/>
                        </a:rPr>
                        <a:t>PROPTECH COMMITTEE</a:t>
                      </a:r>
                      <a:endParaRPr lang="en-NG" b="1" dirty="0">
                        <a:latin typeface="Candara" panose="020E0502030303020204" pitchFamily="34" charset="0"/>
                      </a:endParaRPr>
                    </a:p>
                  </a:txBody>
                  <a:tcPr/>
                </a:tc>
                <a:tc>
                  <a:txBody>
                    <a:bodyPr/>
                    <a:lstStyle/>
                    <a:p>
                      <a:r>
                        <a:rPr lang="en-US" dirty="0">
                          <a:latin typeface="Candara" panose="020E0502030303020204" pitchFamily="34" charset="0"/>
                        </a:rPr>
                        <a:t>ROLAND IGBINOBA</a:t>
                      </a:r>
                    </a:p>
                    <a:p>
                      <a:r>
                        <a:rPr lang="en-US" dirty="0">
                          <a:latin typeface="Candara" panose="020E0502030303020204" pitchFamily="34" charset="0"/>
                        </a:rPr>
                        <a:t>AKINTOLA ADESANMI</a:t>
                      </a:r>
                    </a:p>
                    <a:p>
                      <a:r>
                        <a:rPr lang="en-US" dirty="0">
                          <a:latin typeface="Candara" panose="020E0502030303020204" pitchFamily="34" charset="0"/>
                        </a:rPr>
                        <a:t>DANIEL ESSEN </a:t>
                      </a:r>
                      <a:endParaRPr lang="en-NG" dirty="0">
                        <a:latin typeface="Candara" panose="020E0502030303020204" pitchFamily="34" charset="0"/>
                      </a:endParaRPr>
                    </a:p>
                  </a:txBody>
                  <a:tcPr/>
                </a:tc>
                <a:extLst>
                  <a:ext uri="{0D108BD9-81ED-4DB2-BD59-A6C34878D82A}">
                    <a16:rowId xmlns:a16="http://schemas.microsoft.com/office/drawing/2014/main" val="1629406204"/>
                  </a:ext>
                </a:extLst>
              </a:tr>
              <a:tr h="1651550">
                <a:tc>
                  <a:txBody>
                    <a:bodyPr/>
                    <a:lstStyle/>
                    <a:p>
                      <a:r>
                        <a:rPr lang="en-US" dirty="0">
                          <a:latin typeface="Candara" panose="020E0502030303020204" pitchFamily="34" charset="0"/>
                        </a:rPr>
                        <a:t>5.</a:t>
                      </a:r>
                      <a:endParaRPr lang="en-NG" dirty="0">
                        <a:latin typeface="Candara" panose="020E0502030303020204" pitchFamily="34" charset="0"/>
                      </a:endParaRPr>
                    </a:p>
                  </a:txBody>
                  <a:tcPr/>
                </a:tc>
                <a:tc>
                  <a:txBody>
                    <a:bodyPr/>
                    <a:lstStyle/>
                    <a:p>
                      <a:r>
                        <a:rPr lang="en-US" b="1" dirty="0">
                          <a:latin typeface="Candara" panose="020E0502030303020204" pitchFamily="34" charset="0"/>
                        </a:rPr>
                        <a:t>FUNDING &amp; NEW FINANCING METHODS COMMITTEE</a:t>
                      </a:r>
                      <a:endParaRPr lang="en-NG" b="1" dirty="0">
                        <a:latin typeface="Candara" panose="020E0502030303020204" pitchFamily="34" charset="0"/>
                      </a:endParaRPr>
                    </a:p>
                  </a:txBody>
                  <a:tcPr/>
                </a:tc>
                <a:tc>
                  <a:txBody>
                    <a:bodyPr/>
                    <a:lstStyle/>
                    <a:p>
                      <a:r>
                        <a:rPr lang="en-US" dirty="0">
                          <a:latin typeface="Candara" panose="020E0502030303020204" pitchFamily="34" charset="0"/>
                        </a:rPr>
                        <a:t>FEMI OBALEKE</a:t>
                      </a:r>
                    </a:p>
                    <a:p>
                      <a:r>
                        <a:rPr lang="en-US" dirty="0">
                          <a:latin typeface="Candara" panose="020E0502030303020204" pitchFamily="34" charset="0"/>
                        </a:rPr>
                        <a:t>PETERSIDE CHAMBERLAIN</a:t>
                      </a:r>
                    </a:p>
                    <a:p>
                      <a:r>
                        <a:rPr lang="en-US" dirty="0">
                          <a:latin typeface="Candara" panose="020E0502030303020204" pitchFamily="34" charset="0"/>
                        </a:rPr>
                        <a:t>PROF CHARLES IYANGETE</a:t>
                      </a:r>
                    </a:p>
                    <a:p>
                      <a:r>
                        <a:rPr lang="en-US" dirty="0">
                          <a:latin typeface="Candara" panose="020E0502030303020204" pitchFamily="34" charset="0"/>
                        </a:rPr>
                        <a:t>DR. ADENIYI YAGBOYAJU</a:t>
                      </a:r>
                    </a:p>
                    <a:p>
                      <a:r>
                        <a:rPr lang="en-US" dirty="0">
                          <a:latin typeface="Candara" panose="020E0502030303020204" pitchFamily="34" charset="0"/>
                        </a:rPr>
                        <a:t>MR. ENESI MAKOJU</a:t>
                      </a:r>
                    </a:p>
                    <a:p>
                      <a:r>
                        <a:rPr lang="en-US" dirty="0">
                          <a:latin typeface="Candara" panose="020E0502030303020204" pitchFamily="34" charset="0"/>
                        </a:rPr>
                        <a:t>MR. FEMI ADEWOLE</a:t>
                      </a:r>
                    </a:p>
                    <a:p>
                      <a:r>
                        <a:rPr lang="en-US" dirty="0">
                          <a:latin typeface="Candara" panose="020E0502030303020204" pitchFamily="34" charset="0"/>
                        </a:rPr>
                        <a:t>BMR. IBRAHIM MAIRIGA</a:t>
                      </a:r>
                    </a:p>
                    <a:p>
                      <a:r>
                        <a:rPr lang="en-US" dirty="0">
                          <a:latin typeface="Candara" panose="020E0502030303020204" pitchFamily="34" charset="0"/>
                        </a:rPr>
                        <a:t>BASHIR OSHODI</a:t>
                      </a:r>
                      <a:endParaRPr lang="en-NG" dirty="0">
                        <a:latin typeface="Candara" panose="020E0502030303020204" pitchFamily="34" charset="0"/>
                      </a:endParaRPr>
                    </a:p>
                  </a:txBody>
                  <a:tcPr/>
                </a:tc>
                <a:extLst>
                  <a:ext uri="{0D108BD9-81ED-4DB2-BD59-A6C34878D82A}">
                    <a16:rowId xmlns:a16="http://schemas.microsoft.com/office/drawing/2014/main" val="3895780830"/>
                  </a:ext>
                </a:extLst>
              </a:tr>
              <a:tr h="883209">
                <a:tc>
                  <a:txBody>
                    <a:bodyPr/>
                    <a:lstStyle/>
                    <a:p>
                      <a:r>
                        <a:rPr lang="en-US" dirty="0">
                          <a:latin typeface="Candara" panose="020E0502030303020204" pitchFamily="34" charset="0"/>
                        </a:rPr>
                        <a:t>6.</a:t>
                      </a:r>
                      <a:endParaRPr lang="en-NG" dirty="0">
                        <a:latin typeface="Candara" panose="020E0502030303020204" pitchFamily="34" charset="0"/>
                      </a:endParaRPr>
                    </a:p>
                  </a:txBody>
                  <a:tcPr/>
                </a:tc>
                <a:tc>
                  <a:txBody>
                    <a:bodyPr/>
                    <a:lstStyle/>
                    <a:p>
                      <a:r>
                        <a:rPr lang="en-US" b="1" dirty="0">
                          <a:latin typeface="Candara" panose="020E0502030303020204" pitchFamily="34" charset="0"/>
                        </a:rPr>
                        <a:t>LEGAL, REGULATORY  &amp; ADVOCACY COMMITTEE</a:t>
                      </a:r>
                      <a:endParaRPr lang="en-NG" b="1" dirty="0">
                        <a:latin typeface="Candara" panose="020E0502030303020204" pitchFamily="34" charset="0"/>
                      </a:endParaRPr>
                    </a:p>
                  </a:txBody>
                  <a:tcPr/>
                </a:tc>
                <a:tc>
                  <a:txBody>
                    <a:bodyPr/>
                    <a:lstStyle/>
                    <a:p>
                      <a:r>
                        <a:rPr lang="en-US" dirty="0">
                          <a:latin typeface="Candara" panose="020E0502030303020204" pitchFamily="34" charset="0"/>
                        </a:rPr>
                        <a:t>HAKEEM OGUNNIRAN</a:t>
                      </a:r>
                    </a:p>
                    <a:p>
                      <a:r>
                        <a:rPr lang="en-US" dirty="0">
                          <a:latin typeface="Candara" panose="020E0502030303020204" pitchFamily="34" charset="0"/>
                        </a:rPr>
                        <a:t>ADEBAYO AZEEZ</a:t>
                      </a:r>
                    </a:p>
                    <a:p>
                      <a:r>
                        <a:rPr lang="en-US" dirty="0">
                          <a:latin typeface="Candara" panose="020E0502030303020204" pitchFamily="34" charset="0"/>
                        </a:rPr>
                        <a:t>ADEDEJI ADESANMOYE</a:t>
                      </a:r>
                      <a:endParaRPr lang="en-NG" dirty="0">
                        <a:latin typeface="Candara" panose="020E0502030303020204" pitchFamily="34" charset="0"/>
                      </a:endParaRPr>
                    </a:p>
                  </a:txBody>
                  <a:tcPr/>
                </a:tc>
                <a:extLst>
                  <a:ext uri="{0D108BD9-81ED-4DB2-BD59-A6C34878D82A}">
                    <a16:rowId xmlns:a16="http://schemas.microsoft.com/office/drawing/2014/main" val="3722252044"/>
                  </a:ext>
                </a:extLst>
              </a:tr>
            </a:tbl>
          </a:graphicData>
        </a:graphic>
      </p:graphicFrame>
    </p:spTree>
    <p:extLst>
      <p:ext uri="{BB962C8B-B14F-4D97-AF65-F5344CB8AC3E}">
        <p14:creationId xmlns:p14="http://schemas.microsoft.com/office/powerpoint/2010/main" val="3475648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B4B5A9-7650-40B7-A8E7-366CB224D501}"/>
              </a:ext>
            </a:extLst>
          </p:cNvPr>
          <p:cNvSpPr/>
          <p:nvPr/>
        </p:nvSpPr>
        <p:spPr>
          <a:xfrm>
            <a:off x="0" y="0"/>
            <a:ext cx="12192000" cy="6858000"/>
          </a:xfrm>
          <a:prstGeom prst="rect">
            <a:avLst/>
          </a:prstGeom>
          <a:solidFill>
            <a:srgbClr val="3D6CC1">
              <a:alpha val="7411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D29EDF8E-8D90-4345-B8F2-5711A17F92AC}"/>
              </a:ext>
            </a:extLst>
          </p:cNvPr>
          <p:cNvSpPr/>
          <p:nvPr/>
        </p:nvSpPr>
        <p:spPr>
          <a:xfrm>
            <a:off x="0" y="-31782"/>
            <a:ext cx="12192000" cy="145143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6DD49851-95FA-4FFF-B3E1-1575AECBA525}"/>
              </a:ext>
            </a:extLst>
          </p:cNvPr>
          <p:cNvPicPr>
            <a:picLocks noChangeAspect="1"/>
          </p:cNvPicPr>
          <p:nvPr/>
        </p:nvPicPr>
        <p:blipFill rotWithShape="1">
          <a:blip r:embed="rId3">
            <a:extLst>
              <a:ext uri="{28A0092B-C50C-407E-A947-70E740481C1C}">
                <a14:useLocalDpi xmlns:a14="http://schemas.microsoft.com/office/drawing/2010/main" val="0"/>
              </a:ext>
            </a:extLst>
          </a:blip>
          <a:srcRect r="60927" b="5243"/>
          <a:stretch/>
        </p:blipFill>
        <p:spPr>
          <a:xfrm>
            <a:off x="-463938" y="89846"/>
            <a:ext cx="1364272" cy="1208175"/>
          </a:xfrm>
          <a:prstGeom prst="rect">
            <a:avLst/>
          </a:prstGeom>
        </p:spPr>
      </p:pic>
      <p:sp>
        <p:nvSpPr>
          <p:cNvPr id="16" name="TextBox 15">
            <a:extLst>
              <a:ext uri="{FF2B5EF4-FFF2-40B4-BE49-F238E27FC236}">
                <a16:creationId xmlns:a16="http://schemas.microsoft.com/office/drawing/2014/main" id="{73CAB774-6B08-4173-96E9-FEE3E7C4E704}"/>
              </a:ext>
            </a:extLst>
          </p:cNvPr>
          <p:cNvSpPr txBox="1"/>
          <p:nvPr/>
        </p:nvSpPr>
        <p:spPr>
          <a:xfrm>
            <a:off x="1805224" y="174521"/>
            <a:ext cx="5858319"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Brush Script MT" panose="03060802040406070304" pitchFamily="66" charset="0"/>
                <a:ea typeface="+mn-ea"/>
                <a:cs typeface="+mn-cs"/>
              </a:rPr>
              <a:t>th</a:t>
            </a:r>
            <a:r>
              <a:rPr kumimoji="0" lang="en-US" sz="22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 NIGERIA AFFORDABLE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    HOUSING FINANCE &amp; INNOVATION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    SUMMIT EXPO (28</a:t>
            </a:r>
            <a:r>
              <a:rPr kumimoji="0" lang="en-US" sz="2200" b="1" i="0" u="none" strike="noStrike" kern="1200" cap="none" spc="0" normalizeH="0" baseline="30000" noProof="0" dirty="0">
                <a:ln>
                  <a:noFill/>
                </a:ln>
                <a:solidFill>
                  <a:srgbClr val="002060"/>
                </a:solidFill>
                <a:effectLst/>
                <a:uLnTx/>
                <a:uFillTx/>
                <a:latin typeface="Candara" panose="020E0502030303020204" pitchFamily="34" charset="0"/>
                <a:ea typeface="+mn-ea"/>
                <a:cs typeface="+mn-cs"/>
              </a:rPr>
              <a:t>TH</a:t>
            </a:r>
            <a:r>
              <a:rPr kumimoji="0" lang="en-US" sz="22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-29</a:t>
            </a:r>
            <a:r>
              <a:rPr kumimoji="0" lang="en-US" sz="2200" b="1" i="0" u="none" strike="noStrike" kern="1200" cap="none" spc="0" normalizeH="0" baseline="30000" noProof="0" dirty="0">
                <a:ln>
                  <a:noFill/>
                </a:ln>
                <a:solidFill>
                  <a:srgbClr val="002060"/>
                </a:solidFill>
                <a:effectLst/>
                <a:uLnTx/>
                <a:uFillTx/>
                <a:latin typeface="Candara" panose="020E0502030303020204" pitchFamily="34" charset="0"/>
                <a:ea typeface="+mn-ea"/>
                <a:cs typeface="+mn-cs"/>
              </a:rPr>
              <a:t>TH</a:t>
            </a:r>
            <a:r>
              <a:rPr kumimoji="0" lang="en-US" sz="22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 NOVEMBER, 2023)</a:t>
            </a:r>
          </a:p>
        </p:txBody>
      </p:sp>
      <p:sp>
        <p:nvSpPr>
          <p:cNvPr id="17" name="TextBox 16">
            <a:extLst>
              <a:ext uri="{FF2B5EF4-FFF2-40B4-BE49-F238E27FC236}">
                <a16:creationId xmlns:a16="http://schemas.microsoft.com/office/drawing/2014/main" id="{768D2301-66DD-4B1D-8F84-C30232CC4282}"/>
              </a:ext>
            </a:extLst>
          </p:cNvPr>
          <p:cNvSpPr txBox="1"/>
          <p:nvPr/>
        </p:nvSpPr>
        <p:spPr>
          <a:xfrm>
            <a:off x="10178141" y="3343"/>
            <a:ext cx="272143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Powered by</a:t>
            </a:r>
          </a:p>
        </p:txBody>
      </p:sp>
      <p:pic>
        <p:nvPicPr>
          <p:cNvPr id="19" name="Picture 18">
            <a:extLst>
              <a:ext uri="{FF2B5EF4-FFF2-40B4-BE49-F238E27FC236}">
                <a16:creationId xmlns:a16="http://schemas.microsoft.com/office/drawing/2014/main" id="{3A1BFD61-2D49-4514-A600-780C9381D7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6232" y="174521"/>
            <a:ext cx="1482625" cy="1307051"/>
          </a:xfrm>
          <a:prstGeom prst="rect">
            <a:avLst/>
          </a:prstGeom>
        </p:spPr>
      </p:pic>
      <p:sp>
        <p:nvSpPr>
          <p:cNvPr id="20" name="Rectangle 19">
            <a:extLst>
              <a:ext uri="{FF2B5EF4-FFF2-40B4-BE49-F238E27FC236}">
                <a16:creationId xmlns:a16="http://schemas.microsoft.com/office/drawing/2014/main" id="{99B17144-629D-4C57-AB51-53CDF297F67A}"/>
              </a:ext>
            </a:extLst>
          </p:cNvPr>
          <p:cNvSpPr/>
          <p:nvPr/>
        </p:nvSpPr>
        <p:spPr>
          <a:xfrm>
            <a:off x="0" y="1387867"/>
            <a:ext cx="12192000" cy="4431908"/>
          </a:xfrm>
          <a:prstGeom prst="rect">
            <a:avLst/>
          </a:prstGeom>
          <a:solidFill>
            <a:schemeClr val="bg1">
              <a:alpha val="87843"/>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BB6C3E1C-E64E-46C4-987D-94D1FAE4B82A}"/>
              </a:ext>
            </a:extLst>
          </p:cNvPr>
          <p:cNvSpPr txBox="1"/>
          <p:nvPr/>
        </p:nvSpPr>
        <p:spPr>
          <a:xfrm>
            <a:off x="1127894" y="1403715"/>
            <a:ext cx="917815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ndara" panose="020E0502030303020204" pitchFamily="34" charset="0"/>
              </a:rPr>
              <a:t>ABOUT  NAHFIS EXPO 2023</a:t>
            </a:r>
          </a:p>
        </p:txBody>
      </p:sp>
      <p:sp>
        <p:nvSpPr>
          <p:cNvPr id="3" name="TextBox 2">
            <a:extLst>
              <a:ext uri="{FF2B5EF4-FFF2-40B4-BE49-F238E27FC236}">
                <a16:creationId xmlns:a16="http://schemas.microsoft.com/office/drawing/2014/main" id="{22682426-7061-463F-8689-97300D33E823}"/>
              </a:ext>
            </a:extLst>
          </p:cNvPr>
          <p:cNvSpPr txBox="1"/>
          <p:nvPr/>
        </p:nvSpPr>
        <p:spPr>
          <a:xfrm>
            <a:off x="1054738" y="-202505"/>
            <a:ext cx="886264" cy="18620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500" dirty="0">
                <a:solidFill>
                  <a:srgbClr val="002060"/>
                </a:solidFill>
                <a:latin typeface="Calibri" panose="020F0502020204030204"/>
              </a:rPr>
              <a:t>6</a:t>
            </a:r>
            <a:endParaRPr kumimoji="0" lang="en-US" sz="115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B394C17-C7EB-4F50-88C7-F288270B793B}"/>
              </a:ext>
            </a:extLst>
          </p:cNvPr>
          <p:cNvSpPr/>
          <p:nvPr/>
        </p:nvSpPr>
        <p:spPr>
          <a:xfrm>
            <a:off x="0" y="5791199"/>
            <a:ext cx="12192000" cy="1063457"/>
          </a:xfrm>
          <a:prstGeom prst="rect">
            <a:avLst/>
          </a:prstGeom>
          <a:solidFill>
            <a:srgbClr val="330C7A">
              <a:alpha val="6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31866DA8-6C51-4CE3-97BC-3FCB54121421}"/>
              </a:ext>
            </a:extLst>
          </p:cNvPr>
          <p:cNvSpPr txBox="1"/>
          <p:nvPr/>
        </p:nvSpPr>
        <p:spPr>
          <a:xfrm>
            <a:off x="746893" y="1946640"/>
            <a:ext cx="11245081" cy="4247317"/>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500" b="0" i="0" u="none" strike="noStrike" kern="1200" cap="none" spc="0" normalizeH="0" baseline="0" noProof="0" dirty="0">
                <a:ln>
                  <a:noFill/>
                </a:ln>
                <a:solidFill>
                  <a:srgbClr val="002060"/>
                </a:solidFill>
                <a:effectLst/>
                <a:uLnTx/>
                <a:uFillTx/>
                <a:latin typeface="Candara" panose="020E0502030303020204" pitchFamily="34" charset="0"/>
              </a:rPr>
              <a:t>The 6</a:t>
            </a:r>
            <a:r>
              <a:rPr kumimoji="0" lang="en-US" sz="2500" b="0" i="0" u="none" strike="noStrike" kern="1200" cap="none" spc="0" normalizeH="0" baseline="30000" noProof="0" dirty="0">
                <a:ln>
                  <a:noFill/>
                </a:ln>
                <a:solidFill>
                  <a:srgbClr val="002060"/>
                </a:solidFill>
                <a:effectLst/>
                <a:uLnTx/>
                <a:uFillTx/>
                <a:latin typeface="Candara" panose="020E0502030303020204" pitchFamily="34" charset="0"/>
              </a:rPr>
              <a:t>th</a:t>
            </a:r>
            <a:r>
              <a:rPr kumimoji="0" lang="en-US" sz="2500" b="0" i="0" u="none" strike="noStrike" kern="1200" cap="none" spc="0" normalizeH="0" baseline="0" noProof="0" dirty="0">
                <a:ln>
                  <a:noFill/>
                </a:ln>
                <a:solidFill>
                  <a:srgbClr val="002060"/>
                </a:solidFill>
                <a:effectLst/>
                <a:uLnTx/>
                <a:uFillTx/>
                <a:latin typeface="Candara" panose="020E0502030303020204" pitchFamily="34" charset="0"/>
              </a:rPr>
              <a:t> Nigeria Affordable Housing Finance and Innovation Summit (NAHFIS EXPO 2023) held between 28-29 November, 2023 at Musa </a:t>
            </a:r>
            <a:r>
              <a:rPr kumimoji="0" lang="en-US" sz="2500" b="0" i="0" u="none" strike="noStrike" kern="1200" cap="none" spc="0" normalizeH="0" baseline="0" noProof="0" dirty="0" err="1">
                <a:ln>
                  <a:noFill/>
                </a:ln>
                <a:solidFill>
                  <a:srgbClr val="002060"/>
                </a:solidFill>
                <a:effectLst/>
                <a:uLnTx/>
                <a:uFillTx/>
                <a:latin typeface="Candara" panose="020E0502030303020204" pitchFamily="34" charset="0"/>
              </a:rPr>
              <a:t>Yaradua</a:t>
            </a:r>
            <a:r>
              <a:rPr kumimoji="0" lang="en-US" sz="2500" b="0" i="0" u="none" strike="noStrike" kern="1200" cap="none" spc="0" normalizeH="0" baseline="0" noProof="0" dirty="0">
                <a:ln>
                  <a:noFill/>
                </a:ln>
                <a:solidFill>
                  <a:srgbClr val="002060"/>
                </a:solidFill>
                <a:effectLst/>
                <a:uLnTx/>
                <a:uFillTx/>
                <a:latin typeface="Candara" panose="020E0502030303020204" pitchFamily="34" charset="0"/>
              </a:rPr>
              <a:t> Centre, Abuja.</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500" dirty="0">
                <a:solidFill>
                  <a:srgbClr val="002060"/>
                </a:solidFill>
                <a:latin typeface="Candara" panose="020E0502030303020204" pitchFamily="34" charset="0"/>
              </a:rPr>
              <a:t>The objective of this yearly Summit is to bring stakeholders in the housing industry together to continue to find strategic means for rapid, revolving delivery of decent and cost effective houses in Nigeria.</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500" b="0" i="0" u="none" strike="noStrike" kern="1200" cap="none" spc="0" normalizeH="0" baseline="0" noProof="0" dirty="0">
                <a:ln>
                  <a:noFill/>
                </a:ln>
                <a:solidFill>
                  <a:srgbClr val="002060"/>
                </a:solidFill>
                <a:effectLst/>
                <a:uLnTx/>
                <a:uFillTx/>
                <a:latin typeface="Candara" panose="020E0502030303020204" pitchFamily="34" charset="0"/>
              </a:rPr>
              <a:t>The Summit which started  in 2017 is a private sector  initiatives </a:t>
            </a:r>
            <a:r>
              <a:rPr lang="en-US" sz="2500" dirty="0">
                <a:solidFill>
                  <a:srgbClr val="002060"/>
                </a:solidFill>
                <a:latin typeface="Candara" panose="020E0502030303020204" pitchFamily="34" charset="0"/>
              </a:rPr>
              <a:t>powered by NISH Affordable Housing Limited.</a:t>
            </a:r>
            <a:endParaRPr kumimoji="0" lang="en-US" sz="2500" b="0" i="0" u="none" strike="noStrike" kern="1200" cap="none" spc="0" normalizeH="0" baseline="0" noProof="0" dirty="0">
              <a:ln>
                <a:noFill/>
              </a:ln>
              <a:solidFill>
                <a:srgbClr val="002060"/>
              </a:solidFill>
              <a:effectLst/>
              <a:uLnTx/>
              <a:uFillTx/>
              <a:latin typeface="Candara" panose="020E0502030303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500" b="0" i="0" u="none" strike="noStrike" kern="1200" cap="none" spc="0" normalizeH="0" baseline="0" noProof="0" dirty="0">
                <a:ln>
                  <a:noFill/>
                </a:ln>
                <a:solidFill>
                  <a:srgbClr val="002060"/>
                </a:solidFill>
                <a:effectLst/>
                <a:uLnTx/>
                <a:uFillTx/>
                <a:latin typeface="Candara" panose="020E0502030303020204" pitchFamily="34" charset="0"/>
              </a:rPr>
              <a:t>The theme for this  6</a:t>
            </a:r>
            <a:r>
              <a:rPr kumimoji="0" lang="en-US" sz="2500" b="0" i="0" u="none" strike="noStrike" kern="1200" cap="none" spc="0" normalizeH="0" baseline="30000" noProof="0" dirty="0">
                <a:ln>
                  <a:noFill/>
                </a:ln>
                <a:solidFill>
                  <a:srgbClr val="002060"/>
                </a:solidFill>
                <a:effectLst/>
                <a:uLnTx/>
                <a:uFillTx/>
                <a:latin typeface="Candara" panose="020E0502030303020204" pitchFamily="34" charset="0"/>
              </a:rPr>
              <a:t>TH</a:t>
            </a:r>
            <a:r>
              <a:rPr kumimoji="0" lang="en-US" sz="2500" b="0" i="0" u="none" strike="noStrike" kern="1200" cap="none" spc="0" normalizeH="0" baseline="0" noProof="0" dirty="0">
                <a:ln>
                  <a:noFill/>
                </a:ln>
                <a:solidFill>
                  <a:srgbClr val="002060"/>
                </a:solidFill>
                <a:effectLst/>
                <a:uLnTx/>
                <a:uFillTx/>
                <a:latin typeface="Candara" panose="020E0502030303020204" pitchFamily="34" charset="0"/>
              </a:rPr>
              <a:t> Summit </a:t>
            </a:r>
            <a:r>
              <a:rPr lang="en-US" sz="2500" dirty="0">
                <a:solidFill>
                  <a:srgbClr val="002060"/>
                </a:solidFill>
                <a:latin typeface="Candara" panose="020E0502030303020204" pitchFamily="34" charset="0"/>
              </a:rPr>
              <a:t>was </a:t>
            </a:r>
            <a:r>
              <a:rPr lang="en-US" sz="2500" b="1" dirty="0">
                <a:solidFill>
                  <a:srgbClr val="002060"/>
                </a:solidFill>
                <a:latin typeface="Candara" panose="020E0502030303020204" pitchFamily="34" charset="0"/>
              </a:rPr>
              <a:t>“RENEWED HOPE FOR AFFORDABLE HOUSING IN NIGERIA</a:t>
            </a:r>
            <a:r>
              <a:rPr kumimoji="0" lang="en-US" sz="2500" b="1" i="1" strike="noStrike" kern="1200" cap="none" spc="0" normalizeH="0" baseline="0" noProof="0" dirty="0">
                <a:ln>
                  <a:noFill/>
                </a:ln>
                <a:solidFill>
                  <a:srgbClr val="002060"/>
                </a:solidFill>
                <a:effectLst/>
                <a:uLnTx/>
                <a:uFillTx/>
                <a:latin typeface="Candara" panose="020E0502030303020204" pitchFamily="34" charset="0"/>
              </a:rPr>
              <a:t>”</a:t>
            </a:r>
            <a:r>
              <a:rPr lang="en-US" sz="2500" i="1" dirty="0">
                <a:solidFill>
                  <a:srgbClr val="002060"/>
                </a:solidFill>
                <a:latin typeface="Candara" panose="020E0502030303020204" pitchFamily="34" charset="0"/>
              </a:rPr>
              <a:t> </a:t>
            </a:r>
            <a:endParaRPr kumimoji="0" lang="en-US" sz="2500" b="0" i="1" strike="noStrike" kern="1200" cap="none" spc="0" normalizeH="0" baseline="0" noProof="0" dirty="0">
              <a:ln>
                <a:noFill/>
              </a:ln>
              <a:solidFill>
                <a:srgbClr val="002060"/>
              </a:solidFill>
              <a:effectLst/>
              <a:uLnTx/>
              <a:uFillTx/>
              <a:latin typeface="Candara" panose="020E05020303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4100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B4B5A9-7650-40B7-A8E7-366CB224D501}"/>
              </a:ext>
            </a:extLst>
          </p:cNvPr>
          <p:cNvSpPr/>
          <p:nvPr/>
        </p:nvSpPr>
        <p:spPr>
          <a:xfrm>
            <a:off x="0" y="0"/>
            <a:ext cx="12192000" cy="6858000"/>
          </a:xfrm>
          <a:prstGeom prst="rect">
            <a:avLst/>
          </a:prstGeom>
          <a:solidFill>
            <a:srgbClr val="3D6CC1">
              <a:alpha val="7411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D29EDF8E-8D90-4345-B8F2-5711A17F92AC}"/>
              </a:ext>
            </a:extLst>
          </p:cNvPr>
          <p:cNvSpPr/>
          <p:nvPr/>
        </p:nvSpPr>
        <p:spPr>
          <a:xfrm>
            <a:off x="0" y="-31782"/>
            <a:ext cx="12192000" cy="145143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6DD49851-95FA-4FFF-B3E1-1575AECBA525}"/>
              </a:ext>
            </a:extLst>
          </p:cNvPr>
          <p:cNvPicPr>
            <a:picLocks noChangeAspect="1"/>
          </p:cNvPicPr>
          <p:nvPr/>
        </p:nvPicPr>
        <p:blipFill rotWithShape="1">
          <a:blip r:embed="rId3">
            <a:extLst>
              <a:ext uri="{28A0092B-C50C-407E-A947-70E740481C1C}">
                <a14:useLocalDpi xmlns:a14="http://schemas.microsoft.com/office/drawing/2010/main" val="0"/>
              </a:ext>
            </a:extLst>
          </a:blip>
          <a:srcRect r="60927" b="5243"/>
          <a:stretch/>
        </p:blipFill>
        <p:spPr>
          <a:xfrm>
            <a:off x="-463938" y="89846"/>
            <a:ext cx="1364272" cy="1208175"/>
          </a:xfrm>
          <a:prstGeom prst="rect">
            <a:avLst/>
          </a:prstGeom>
        </p:spPr>
      </p:pic>
      <p:sp>
        <p:nvSpPr>
          <p:cNvPr id="16" name="TextBox 15">
            <a:extLst>
              <a:ext uri="{FF2B5EF4-FFF2-40B4-BE49-F238E27FC236}">
                <a16:creationId xmlns:a16="http://schemas.microsoft.com/office/drawing/2014/main" id="{73CAB774-6B08-4173-96E9-FEE3E7C4E704}"/>
              </a:ext>
            </a:extLst>
          </p:cNvPr>
          <p:cNvSpPr txBox="1"/>
          <p:nvPr/>
        </p:nvSpPr>
        <p:spPr>
          <a:xfrm>
            <a:off x="1805224" y="174521"/>
            <a:ext cx="6141347"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Brush Script MT" panose="03060802040406070304" pitchFamily="66" charset="0"/>
                <a:ea typeface="+mn-ea"/>
                <a:cs typeface="+mn-cs"/>
              </a:rPr>
              <a:t>th</a:t>
            </a:r>
            <a:r>
              <a:rPr kumimoji="0" lang="en-US" sz="22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 NIGERIA AFFORDABLE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    HOUSING FINANCE &amp; INNOVATION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    SUMMIT EXPO (28</a:t>
            </a:r>
            <a:r>
              <a:rPr kumimoji="0" lang="en-US" sz="2200" b="1" i="0" u="none" strike="noStrike" kern="1200" cap="none" spc="0" normalizeH="0" baseline="30000" noProof="0" dirty="0">
                <a:ln>
                  <a:noFill/>
                </a:ln>
                <a:solidFill>
                  <a:srgbClr val="002060"/>
                </a:solidFill>
                <a:effectLst/>
                <a:uLnTx/>
                <a:uFillTx/>
                <a:latin typeface="Candara" panose="020E0502030303020204" pitchFamily="34" charset="0"/>
                <a:ea typeface="+mn-ea"/>
                <a:cs typeface="+mn-cs"/>
              </a:rPr>
              <a:t>TH</a:t>
            </a:r>
            <a:r>
              <a:rPr kumimoji="0" lang="en-US" sz="22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-29</a:t>
            </a:r>
            <a:r>
              <a:rPr kumimoji="0" lang="en-US" sz="2200" b="1" i="0" u="none" strike="noStrike" kern="1200" cap="none" spc="0" normalizeH="0" baseline="30000" noProof="0" dirty="0">
                <a:ln>
                  <a:noFill/>
                </a:ln>
                <a:solidFill>
                  <a:srgbClr val="002060"/>
                </a:solidFill>
                <a:effectLst/>
                <a:uLnTx/>
                <a:uFillTx/>
                <a:latin typeface="Candara" panose="020E0502030303020204" pitchFamily="34" charset="0"/>
                <a:ea typeface="+mn-ea"/>
                <a:cs typeface="+mn-cs"/>
              </a:rPr>
              <a:t>TH</a:t>
            </a:r>
            <a:r>
              <a:rPr kumimoji="0" lang="en-US" sz="22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 NOVEMBER, 2023)</a:t>
            </a:r>
          </a:p>
        </p:txBody>
      </p:sp>
      <p:sp>
        <p:nvSpPr>
          <p:cNvPr id="17" name="TextBox 16">
            <a:extLst>
              <a:ext uri="{FF2B5EF4-FFF2-40B4-BE49-F238E27FC236}">
                <a16:creationId xmlns:a16="http://schemas.microsoft.com/office/drawing/2014/main" id="{768D2301-66DD-4B1D-8F84-C30232CC4282}"/>
              </a:ext>
            </a:extLst>
          </p:cNvPr>
          <p:cNvSpPr txBox="1"/>
          <p:nvPr/>
        </p:nvSpPr>
        <p:spPr>
          <a:xfrm>
            <a:off x="10178141" y="3343"/>
            <a:ext cx="272143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Powered by</a:t>
            </a:r>
          </a:p>
        </p:txBody>
      </p:sp>
      <p:pic>
        <p:nvPicPr>
          <p:cNvPr id="19" name="Picture 18">
            <a:extLst>
              <a:ext uri="{FF2B5EF4-FFF2-40B4-BE49-F238E27FC236}">
                <a16:creationId xmlns:a16="http://schemas.microsoft.com/office/drawing/2014/main" id="{3A1BFD61-2D49-4514-A600-780C9381D7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6232" y="174521"/>
            <a:ext cx="1482625" cy="1307051"/>
          </a:xfrm>
          <a:prstGeom prst="rect">
            <a:avLst/>
          </a:prstGeom>
        </p:spPr>
      </p:pic>
      <p:sp>
        <p:nvSpPr>
          <p:cNvPr id="20" name="Rectangle 19">
            <a:extLst>
              <a:ext uri="{FF2B5EF4-FFF2-40B4-BE49-F238E27FC236}">
                <a16:creationId xmlns:a16="http://schemas.microsoft.com/office/drawing/2014/main" id="{99B17144-629D-4C57-AB51-53CDF297F67A}"/>
              </a:ext>
            </a:extLst>
          </p:cNvPr>
          <p:cNvSpPr/>
          <p:nvPr/>
        </p:nvSpPr>
        <p:spPr>
          <a:xfrm>
            <a:off x="0" y="1387867"/>
            <a:ext cx="12192000" cy="4431908"/>
          </a:xfrm>
          <a:prstGeom prst="rect">
            <a:avLst/>
          </a:prstGeom>
          <a:solidFill>
            <a:schemeClr val="bg1">
              <a:alpha val="87843"/>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BB6C3E1C-E64E-46C4-987D-94D1FAE4B82A}"/>
              </a:ext>
            </a:extLst>
          </p:cNvPr>
          <p:cNvSpPr txBox="1"/>
          <p:nvPr/>
        </p:nvSpPr>
        <p:spPr>
          <a:xfrm>
            <a:off x="1127894" y="1403715"/>
            <a:ext cx="917815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ndara" panose="020E0502030303020204" pitchFamily="34" charset="0"/>
              </a:rPr>
              <a:t>WELCOME &amp; GOODWILL MESSAGES</a:t>
            </a:r>
          </a:p>
        </p:txBody>
      </p:sp>
      <p:sp>
        <p:nvSpPr>
          <p:cNvPr id="3" name="TextBox 2">
            <a:extLst>
              <a:ext uri="{FF2B5EF4-FFF2-40B4-BE49-F238E27FC236}">
                <a16:creationId xmlns:a16="http://schemas.microsoft.com/office/drawing/2014/main" id="{22682426-7061-463F-8689-97300D33E823}"/>
              </a:ext>
            </a:extLst>
          </p:cNvPr>
          <p:cNvSpPr txBox="1"/>
          <p:nvPr/>
        </p:nvSpPr>
        <p:spPr>
          <a:xfrm>
            <a:off x="1054738" y="-202505"/>
            <a:ext cx="886264" cy="18620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500" dirty="0">
                <a:solidFill>
                  <a:srgbClr val="002060"/>
                </a:solidFill>
                <a:latin typeface="Calibri" panose="020F0502020204030204"/>
              </a:rPr>
              <a:t>6</a:t>
            </a:r>
            <a:endParaRPr kumimoji="0" lang="en-US" sz="115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B394C17-C7EB-4F50-88C7-F288270B793B}"/>
              </a:ext>
            </a:extLst>
          </p:cNvPr>
          <p:cNvSpPr/>
          <p:nvPr/>
        </p:nvSpPr>
        <p:spPr>
          <a:xfrm>
            <a:off x="0" y="5791199"/>
            <a:ext cx="12192000" cy="1063457"/>
          </a:xfrm>
          <a:prstGeom prst="rect">
            <a:avLst/>
          </a:prstGeom>
          <a:solidFill>
            <a:srgbClr val="330C7A">
              <a:alpha val="6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31866DA8-6C51-4CE3-97BC-3FCB54121421}"/>
              </a:ext>
            </a:extLst>
          </p:cNvPr>
          <p:cNvSpPr txBox="1"/>
          <p:nvPr/>
        </p:nvSpPr>
        <p:spPr>
          <a:xfrm>
            <a:off x="141515" y="1946640"/>
            <a:ext cx="11850460" cy="3847207"/>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800" b="0" u="none" strike="noStrike" kern="1200" cap="none" spc="0" normalizeH="0" baseline="0" noProof="0" dirty="0">
                <a:ln>
                  <a:noFill/>
                </a:ln>
                <a:solidFill>
                  <a:srgbClr val="002060"/>
                </a:solidFill>
                <a:effectLst/>
                <a:uLnTx/>
                <a:uFillTx/>
                <a:latin typeface="Candara" panose="020E0502030303020204" pitchFamily="34" charset="0"/>
              </a:rPr>
              <a:t>The Convener  - </a:t>
            </a:r>
            <a:r>
              <a:rPr kumimoji="0" lang="en-US" sz="2800" b="1" u="none" strike="noStrike" kern="1200" cap="none" spc="0" normalizeH="0" baseline="0" noProof="0" dirty="0">
                <a:ln>
                  <a:noFill/>
                </a:ln>
                <a:solidFill>
                  <a:srgbClr val="002060"/>
                </a:solidFill>
                <a:effectLst/>
                <a:uLnTx/>
                <a:uFillTx/>
                <a:latin typeface="Candara" panose="020E0502030303020204" pitchFamily="34" charset="0"/>
              </a:rPr>
              <a:t>Dr. SKY Adelakun </a:t>
            </a:r>
            <a:r>
              <a:rPr kumimoji="0" lang="en-US" sz="2800" u="none" strike="noStrike" kern="1200" cap="none" spc="0" normalizeH="0" baseline="0" noProof="0" dirty="0">
                <a:ln>
                  <a:noFill/>
                </a:ln>
                <a:solidFill>
                  <a:srgbClr val="002060"/>
                </a:solidFill>
                <a:effectLst/>
                <a:uLnTx/>
                <a:uFillTx/>
                <a:latin typeface="Candara" panose="020E0502030303020204" pitchFamily="34" charset="0"/>
              </a:rPr>
              <a:t>welcome the VIPs and participants to the Summit while enunciating the objectives  of the Summit  and the rationale for the theme for the Summit this year. He provided the outlay of the </a:t>
            </a:r>
            <a:r>
              <a:rPr kumimoji="0" lang="en-US" sz="2800" u="none" strike="noStrike" kern="1200" cap="none" spc="0" normalizeH="0" baseline="0" noProof="0" dirty="0" err="1">
                <a:ln>
                  <a:noFill/>
                </a:ln>
                <a:solidFill>
                  <a:srgbClr val="002060"/>
                </a:solidFill>
                <a:effectLst/>
                <a:uLnTx/>
                <a:uFillTx/>
                <a:latin typeface="Candara" panose="020E0502030303020204" pitchFamily="34" charset="0"/>
              </a:rPr>
              <a:t>programme</a:t>
            </a:r>
            <a:r>
              <a:rPr kumimoji="0" lang="en-US" sz="2800" u="none" strike="noStrike" kern="1200" cap="none" spc="0" normalizeH="0" baseline="0" noProof="0" dirty="0">
                <a:ln>
                  <a:noFill/>
                </a:ln>
                <a:solidFill>
                  <a:srgbClr val="002060"/>
                </a:solidFill>
                <a:effectLst/>
                <a:uLnTx/>
                <a:uFillTx/>
                <a:latin typeface="Candara" panose="020E0502030303020204" pitchFamily="34" charset="0"/>
              </a:rPr>
              <a:t> for the summit and what participants should look forward to.</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srgbClr val="002060"/>
                </a:solidFill>
                <a:effectLst/>
                <a:uLnTx/>
                <a:uFillTx/>
                <a:latin typeface="Candara" panose="020E0502030303020204" pitchFamily="34" charset="0"/>
              </a:rPr>
              <a:t>Various goodwill messages were presented by </a:t>
            </a:r>
            <a:r>
              <a:rPr lang="en-US" sz="2800" dirty="0">
                <a:solidFill>
                  <a:srgbClr val="002060"/>
                </a:solidFill>
                <a:latin typeface="Candara" panose="020E0502030303020204" pitchFamily="34" charset="0"/>
              </a:rPr>
              <a:t>representatives of Honorable Minister for Special Duties, Honorable Minister for Humanitarian Affairs as well as former </a:t>
            </a:r>
            <a:r>
              <a:rPr kumimoji="0" lang="en-US" sz="2800" b="0" i="0" u="none" strike="noStrike" kern="1200" cap="none" spc="0" normalizeH="0" baseline="0" noProof="0" dirty="0">
                <a:ln>
                  <a:noFill/>
                </a:ln>
                <a:solidFill>
                  <a:srgbClr val="002060"/>
                </a:solidFill>
                <a:effectLst/>
                <a:uLnTx/>
                <a:uFillTx/>
                <a:latin typeface="Candara" panose="020E0502030303020204" pitchFamily="34" charset="0"/>
              </a:rPr>
              <a:t> Special Adviser to the President on Economic Affairs  - </a:t>
            </a:r>
            <a:r>
              <a:rPr kumimoji="0" lang="en-US" sz="2800" b="1" i="1" u="none" strike="noStrike" kern="1200" cap="none" spc="0" normalizeH="0" baseline="0" noProof="0" dirty="0">
                <a:ln>
                  <a:noFill/>
                </a:ln>
                <a:solidFill>
                  <a:srgbClr val="002060"/>
                </a:solidFill>
                <a:effectLst/>
                <a:uLnTx/>
                <a:uFillTx/>
                <a:latin typeface="Candara" panose="020E0502030303020204" pitchFamily="34" charset="0"/>
              </a:rPr>
              <a:t>Ambassador Dr. Adeyemi </a:t>
            </a:r>
            <a:r>
              <a:rPr kumimoji="0" lang="en-US" sz="2800" b="1" i="1" u="none" strike="noStrike" kern="1200" cap="none" spc="0" normalizeH="0" baseline="0" noProof="0" dirty="0" err="1">
                <a:ln>
                  <a:noFill/>
                </a:ln>
                <a:solidFill>
                  <a:srgbClr val="002060"/>
                </a:solidFill>
                <a:effectLst/>
                <a:uLnTx/>
                <a:uFillTx/>
                <a:latin typeface="Candara" panose="020E0502030303020204" pitchFamily="34" charset="0"/>
              </a:rPr>
              <a:t>Dipeolu</a:t>
            </a:r>
            <a:r>
              <a:rPr kumimoji="0" lang="en-US" sz="2800" b="1" i="1" u="none" strike="noStrike" kern="1200" cap="none" spc="0" normalizeH="0" baseline="0" noProof="0" dirty="0">
                <a:ln>
                  <a:noFill/>
                </a:ln>
                <a:solidFill>
                  <a:srgbClr val="002060"/>
                </a:solidFill>
                <a:effectLst/>
                <a:uLnTx/>
                <a:uFillTx/>
                <a:latin typeface="Candara" panose="020E0502030303020204" pitchFamily="34" charset="0"/>
              </a:rPr>
              <a:t> </a:t>
            </a:r>
            <a:r>
              <a:rPr kumimoji="0" lang="en-US" sz="2800" b="1" i="0" u="none" strike="noStrike" kern="1200" cap="none" spc="0" normalizeH="0" baseline="0" noProof="0" dirty="0">
                <a:ln>
                  <a:noFill/>
                </a:ln>
                <a:solidFill>
                  <a:srgbClr val="002060"/>
                </a:solidFill>
                <a:effectLst/>
                <a:uLnTx/>
                <a:uFillTx/>
                <a:latin typeface="Candara" panose="020E0502030303020204" pitchFamily="34" charset="0"/>
              </a:rPr>
              <a:t> </a:t>
            </a:r>
            <a:r>
              <a:rPr kumimoji="0" lang="en-US" sz="2800" b="0" i="0" u="none" strike="noStrike" kern="1200" cap="none" spc="0" normalizeH="0" baseline="0" noProof="0" dirty="0">
                <a:ln>
                  <a:noFill/>
                </a:ln>
                <a:solidFill>
                  <a:srgbClr val="002060"/>
                </a:solidFill>
                <a:effectLst/>
                <a:uLnTx/>
                <a:uFillTx/>
                <a:latin typeface="Candara" panose="020E0502030303020204" pitchFamily="34" charset="0"/>
              </a:rPr>
              <a:t>among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7622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B4B5A9-7650-40B7-A8E7-366CB224D501}"/>
              </a:ext>
            </a:extLst>
          </p:cNvPr>
          <p:cNvSpPr/>
          <p:nvPr/>
        </p:nvSpPr>
        <p:spPr>
          <a:xfrm>
            <a:off x="0" y="0"/>
            <a:ext cx="12192000" cy="6858000"/>
          </a:xfrm>
          <a:prstGeom prst="rect">
            <a:avLst/>
          </a:prstGeom>
          <a:solidFill>
            <a:srgbClr val="3D6CC1">
              <a:alpha val="7411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D29EDF8E-8D90-4345-B8F2-5711A17F92AC}"/>
              </a:ext>
            </a:extLst>
          </p:cNvPr>
          <p:cNvSpPr/>
          <p:nvPr/>
        </p:nvSpPr>
        <p:spPr>
          <a:xfrm>
            <a:off x="0" y="-31782"/>
            <a:ext cx="12192000" cy="145143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6DD49851-95FA-4FFF-B3E1-1575AECBA525}"/>
              </a:ext>
            </a:extLst>
          </p:cNvPr>
          <p:cNvPicPr>
            <a:picLocks noChangeAspect="1"/>
          </p:cNvPicPr>
          <p:nvPr/>
        </p:nvPicPr>
        <p:blipFill rotWithShape="1">
          <a:blip r:embed="rId3">
            <a:extLst>
              <a:ext uri="{28A0092B-C50C-407E-A947-70E740481C1C}">
                <a14:useLocalDpi xmlns:a14="http://schemas.microsoft.com/office/drawing/2010/main" val="0"/>
              </a:ext>
            </a:extLst>
          </a:blip>
          <a:srcRect r="60927" b="5243"/>
          <a:stretch/>
        </p:blipFill>
        <p:spPr>
          <a:xfrm>
            <a:off x="-463938" y="89846"/>
            <a:ext cx="1364272" cy="1208175"/>
          </a:xfrm>
          <a:prstGeom prst="rect">
            <a:avLst/>
          </a:prstGeom>
        </p:spPr>
      </p:pic>
      <p:sp>
        <p:nvSpPr>
          <p:cNvPr id="16" name="TextBox 15">
            <a:extLst>
              <a:ext uri="{FF2B5EF4-FFF2-40B4-BE49-F238E27FC236}">
                <a16:creationId xmlns:a16="http://schemas.microsoft.com/office/drawing/2014/main" id="{73CAB774-6B08-4173-96E9-FEE3E7C4E704}"/>
              </a:ext>
            </a:extLst>
          </p:cNvPr>
          <p:cNvSpPr txBox="1"/>
          <p:nvPr/>
        </p:nvSpPr>
        <p:spPr>
          <a:xfrm>
            <a:off x="1805224" y="174521"/>
            <a:ext cx="6968662"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Brush Script MT" panose="03060802040406070304" pitchFamily="66" charset="0"/>
                <a:ea typeface="+mn-ea"/>
                <a:cs typeface="+mn-cs"/>
              </a:rPr>
              <a:t>th</a:t>
            </a:r>
            <a:r>
              <a:rPr kumimoji="0" lang="en-US" sz="22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 NIGERIA AFFORDABLE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    HOUSING FINANCE &amp; INNOVATION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    SUMMIT EXPO (28</a:t>
            </a:r>
            <a:r>
              <a:rPr kumimoji="0" lang="en-US" sz="2200" b="1" i="0" u="none" strike="noStrike" kern="1200" cap="none" spc="0" normalizeH="0" baseline="30000" noProof="0" dirty="0">
                <a:ln>
                  <a:noFill/>
                </a:ln>
                <a:solidFill>
                  <a:srgbClr val="002060"/>
                </a:solidFill>
                <a:effectLst/>
                <a:uLnTx/>
                <a:uFillTx/>
                <a:latin typeface="Candara" panose="020E0502030303020204" pitchFamily="34" charset="0"/>
                <a:ea typeface="+mn-ea"/>
                <a:cs typeface="+mn-cs"/>
              </a:rPr>
              <a:t>TH</a:t>
            </a:r>
            <a:r>
              <a:rPr kumimoji="0" lang="en-US" sz="22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-29</a:t>
            </a:r>
            <a:r>
              <a:rPr kumimoji="0" lang="en-US" sz="2200" b="1" i="0" u="none" strike="noStrike" kern="1200" cap="none" spc="0" normalizeH="0" baseline="30000" noProof="0" dirty="0">
                <a:ln>
                  <a:noFill/>
                </a:ln>
                <a:solidFill>
                  <a:srgbClr val="002060"/>
                </a:solidFill>
                <a:effectLst/>
                <a:uLnTx/>
                <a:uFillTx/>
                <a:latin typeface="Candara" panose="020E0502030303020204" pitchFamily="34" charset="0"/>
                <a:ea typeface="+mn-ea"/>
                <a:cs typeface="+mn-cs"/>
              </a:rPr>
              <a:t>TH</a:t>
            </a:r>
            <a:r>
              <a:rPr kumimoji="0" lang="en-US" sz="22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 NOVEMBER, 2023)</a:t>
            </a:r>
          </a:p>
        </p:txBody>
      </p:sp>
      <p:sp>
        <p:nvSpPr>
          <p:cNvPr id="17" name="TextBox 16">
            <a:extLst>
              <a:ext uri="{FF2B5EF4-FFF2-40B4-BE49-F238E27FC236}">
                <a16:creationId xmlns:a16="http://schemas.microsoft.com/office/drawing/2014/main" id="{768D2301-66DD-4B1D-8F84-C30232CC4282}"/>
              </a:ext>
            </a:extLst>
          </p:cNvPr>
          <p:cNvSpPr txBox="1"/>
          <p:nvPr/>
        </p:nvSpPr>
        <p:spPr>
          <a:xfrm>
            <a:off x="10178141" y="3343"/>
            <a:ext cx="272143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Powered by</a:t>
            </a:r>
          </a:p>
        </p:txBody>
      </p:sp>
      <p:pic>
        <p:nvPicPr>
          <p:cNvPr id="19" name="Picture 18">
            <a:extLst>
              <a:ext uri="{FF2B5EF4-FFF2-40B4-BE49-F238E27FC236}">
                <a16:creationId xmlns:a16="http://schemas.microsoft.com/office/drawing/2014/main" id="{3A1BFD61-2D49-4514-A600-780C9381D7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6232" y="174521"/>
            <a:ext cx="1482625" cy="1307051"/>
          </a:xfrm>
          <a:prstGeom prst="rect">
            <a:avLst/>
          </a:prstGeom>
        </p:spPr>
      </p:pic>
      <p:sp>
        <p:nvSpPr>
          <p:cNvPr id="20" name="Rectangle 19">
            <a:extLst>
              <a:ext uri="{FF2B5EF4-FFF2-40B4-BE49-F238E27FC236}">
                <a16:creationId xmlns:a16="http://schemas.microsoft.com/office/drawing/2014/main" id="{99B17144-629D-4C57-AB51-53CDF297F67A}"/>
              </a:ext>
            </a:extLst>
          </p:cNvPr>
          <p:cNvSpPr/>
          <p:nvPr/>
        </p:nvSpPr>
        <p:spPr>
          <a:xfrm>
            <a:off x="0" y="1387867"/>
            <a:ext cx="12192000" cy="4431908"/>
          </a:xfrm>
          <a:prstGeom prst="rect">
            <a:avLst/>
          </a:prstGeom>
          <a:solidFill>
            <a:schemeClr val="bg1">
              <a:alpha val="87843"/>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BB6C3E1C-E64E-46C4-987D-94D1FAE4B82A}"/>
              </a:ext>
            </a:extLst>
          </p:cNvPr>
          <p:cNvSpPr txBox="1"/>
          <p:nvPr/>
        </p:nvSpPr>
        <p:spPr>
          <a:xfrm>
            <a:off x="1127894" y="1403715"/>
            <a:ext cx="917815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ndara" panose="020E0502030303020204" pitchFamily="34" charset="0"/>
              </a:rPr>
              <a:t>KEYNOTE ADDRESS</a:t>
            </a:r>
          </a:p>
        </p:txBody>
      </p:sp>
      <p:sp>
        <p:nvSpPr>
          <p:cNvPr id="3" name="TextBox 2">
            <a:extLst>
              <a:ext uri="{FF2B5EF4-FFF2-40B4-BE49-F238E27FC236}">
                <a16:creationId xmlns:a16="http://schemas.microsoft.com/office/drawing/2014/main" id="{22682426-7061-463F-8689-97300D33E823}"/>
              </a:ext>
            </a:extLst>
          </p:cNvPr>
          <p:cNvSpPr txBox="1"/>
          <p:nvPr/>
        </p:nvSpPr>
        <p:spPr>
          <a:xfrm>
            <a:off x="1054738" y="-202505"/>
            <a:ext cx="886264" cy="18620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500" dirty="0">
                <a:solidFill>
                  <a:srgbClr val="002060"/>
                </a:solidFill>
                <a:latin typeface="Calibri" panose="020F0502020204030204"/>
              </a:rPr>
              <a:t>6</a:t>
            </a:r>
            <a:endParaRPr kumimoji="0" lang="en-US" sz="115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B394C17-C7EB-4F50-88C7-F288270B793B}"/>
              </a:ext>
            </a:extLst>
          </p:cNvPr>
          <p:cNvSpPr/>
          <p:nvPr/>
        </p:nvSpPr>
        <p:spPr>
          <a:xfrm>
            <a:off x="0" y="5791199"/>
            <a:ext cx="12192000" cy="1063457"/>
          </a:xfrm>
          <a:prstGeom prst="rect">
            <a:avLst/>
          </a:prstGeom>
          <a:solidFill>
            <a:srgbClr val="330C7A">
              <a:alpha val="6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31866DA8-6C51-4CE3-97BC-3FCB54121421}"/>
              </a:ext>
            </a:extLst>
          </p:cNvPr>
          <p:cNvSpPr txBox="1"/>
          <p:nvPr/>
        </p:nvSpPr>
        <p:spPr>
          <a:xfrm>
            <a:off x="402771" y="1774372"/>
            <a:ext cx="11589203" cy="4770537"/>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600" b="0" i="0" u="none" strike="noStrike" kern="1200" cap="none" spc="0" normalizeH="0" baseline="0" noProof="0" dirty="0">
                <a:ln>
                  <a:noFill/>
                </a:ln>
                <a:solidFill>
                  <a:srgbClr val="002060"/>
                </a:solidFill>
                <a:effectLst/>
                <a:uLnTx/>
                <a:uFillTx/>
                <a:latin typeface="Candara" panose="020E0502030303020204" pitchFamily="34" charset="0"/>
              </a:rPr>
              <a:t>A Keynote Presentation was made by </a:t>
            </a:r>
            <a:r>
              <a:rPr kumimoji="0" lang="en-US" sz="2600" b="1" i="1" u="none" strike="noStrike" kern="1200" cap="none" spc="0" normalizeH="0" baseline="0" noProof="0" dirty="0">
                <a:ln>
                  <a:noFill/>
                </a:ln>
                <a:solidFill>
                  <a:srgbClr val="002060"/>
                </a:solidFill>
                <a:effectLst/>
                <a:uLnTx/>
                <a:uFillTx/>
                <a:latin typeface="Candara" panose="020E0502030303020204" pitchFamily="34" charset="0"/>
              </a:rPr>
              <a:t>Mr. </a:t>
            </a:r>
            <a:r>
              <a:rPr lang="en-US" sz="2600" b="1" i="1" dirty="0">
                <a:solidFill>
                  <a:srgbClr val="002060"/>
                </a:solidFill>
                <a:latin typeface="Candara" panose="020E0502030303020204" pitchFamily="34" charset="0"/>
              </a:rPr>
              <a:t>Hakeem </a:t>
            </a:r>
            <a:r>
              <a:rPr lang="en-US" sz="2600" b="1" i="1" dirty="0" err="1">
                <a:solidFill>
                  <a:srgbClr val="002060"/>
                </a:solidFill>
                <a:latin typeface="Candara" panose="020E0502030303020204" pitchFamily="34" charset="0"/>
              </a:rPr>
              <a:t>Ogunniran</a:t>
            </a:r>
            <a:r>
              <a:rPr lang="en-US" sz="2600" b="1" i="1" dirty="0">
                <a:solidFill>
                  <a:srgbClr val="002060"/>
                </a:solidFill>
                <a:latin typeface="Candara" panose="020E0502030303020204" pitchFamily="34" charset="0"/>
              </a:rPr>
              <a:t> – Founder/CEO </a:t>
            </a:r>
            <a:r>
              <a:rPr lang="en-US" sz="2600" b="1" i="1" dirty="0" err="1">
                <a:solidFill>
                  <a:srgbClr val="002060"/>
                </a:solidFill>
                <a:latin typeface="Candara" panose="020E0502030303020204" pitchFamily="34" charset="0"/>
              </a:rPr>
              <a:t>Eximir</a:t>
            </a:r>
            <a:r>
              <a:rPr lang="en-US" sz="2600" b="1" i="1" dirty="0">
                <a:solidFill>
                  <a:srgbClr val="002060"/>
                </a:solidFill>
                <a:latin typeface="Candara" panose="020E0502030303020204" pitchFamily="34" charset="0"/>
              </a:rPr>
              <a:t> Realty Co. Limited </a:t>
            </a:r>
            <a:r>
              <a:rPr lang="en-US" sz="2600" dirty="0">
                <a:solidFill>
                  <a:srgbClr val="002060"/>
                </a:solidFill>
                <a:latin typeface="Candara" panose="020E0502030303020204" pitchFamily="34" charset="0"/>
              </a:rPr>
              <a:t>on the topic – CRITICAL PATH TO ACTUALIZING RENEWED HOPE FOR AFFORDABLE HOUSING IN NIGERIA.</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600" dirty="0">
                <a:solidFill>
                  <a:srgbClr val="002060"/>
                </a:solidFill>
                <a:latin typeface="Candara" panose="020E0502030303020204" pitchFamily="34" charset="0"/>
              </a:rPr>
              <a:t>In his very lucid presentation he spoke to the housing crisis &amp; poverty in Nigeria, the history of attempts to meeting affordable housing needs in the country, lessons from other jurisdictions and how to pull the right levers and  channel the right way forward.</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600" dirty="0">
                <a:solidFill>
                  <a:srgbClr val="002060"/>
                </a:solidFill>
                <a:latin typeface="Candara" panose="020E0502030303020204" pitchFamily="34" charset="0"/>
              </a:rPr>
              <a:t>He noted that there is no government housing policy addressing the needs of people with no income and the homeless  - he said we have an inhumane and insufferable housing conditions unacceptable in the 21</a:t>
            </a:r>
            <a:r>
              <a:rPr lang="en-US" sz="2600" baseline="30000" dirty="0">
                <a:solidFill>
                  <a:srgbClr val="002060"/>
                </a:solidFill>
                <a:latin typeface="Candara" panose="020E0502030303020204" pitchFamily="34" charset="0"/>
              </a:rPr>
              <a:t>st</a:t>
            </a:r>
            <a:r>
              <a:rPr lang="en-US" sz="2600" dirty="0">
                <a:solidFill>
                  <a:srgbClr val="002060"/>
                </a:solidFill>
                <a:latin typeface="Candara" panose="020E0502030303020204" pitchFamily="34" charset="0"/>
              </a:rPr>
              <a:t> Century.</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2400" dirty="0">
              <a:solidFill>
                <a:srgbClr val="002060"/>
              </a:solidFill>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0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587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B4B5A9-7650-40B7-A8E7-366CB224D501}"/>
              </a:ext>
            </a:extLst>
          </p:cNvPr>
          <p:cNvSpPr/>
          <p:nvPr/>
        </p:nvSpPr>
        <p:spPr>
          <a:xfrm>
            <a:off x="0" y="0"/>
            <a:ext cx="12192000" cy="6858000"/>
          </a:xfrm>
          <a:prstGeom prst="rect">
            <a:avLst/>
          </a:prstGeom>
          <a:solidFill>
            <a:srgbClr val="3D6CC1">
              <a:alpha val="7411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D29EDF8E-8D90-4345-B8F2-5711A17F92AC}"/>
              </a:ext>
            </a:extLst>
          </p:cNvPr>
          <p:cNvSpPr/>
          <p:nvPr/>
        </p:nvSpPr>
        <p:spPr>
          <a:xfrm>
            <a:off x="0" y="-31782"/>
            <a:ext cx="12192000" cy="145143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6DD49851-95FA-4FFF-B3E1-1575AECBA525}"/>
              </a:ext>
            </a:extLst>
          </p:cNvPr>
          <p:cNvPicPr>
            <a:picLocks noChangeAspect="1"/>
          </p:cNvPicPr>
          <p:nvPr/>
        </p:nvPicPr>
        <p:blipFill rotWithShape="1">
          <a:blip r:embed="rId3">
            <a:extLst>
              <a:ext uri="{28A0092B-C50C-407E-A947-70E740481C1C}">
                <a14:useLocalDpi xmlns:a14="http://schemas.microsoft.com/office/drawing/2010/main" val="0"/>
              </a:ext>
            </a:extLst>
          </a:blip>
          <a:srcRect r="60927" b="5243"/>
          <a:stretch/>
        </p:blipFill>
        <p:spPr>
          <a:xfrm>
            <a:off x="-463938" y="89846"/>
            <a:ext cx="1364272" cy="1208175"/>
          </a:xfrm>
          <a:prstGeom prst="rect">
            <a:avLst/>
          </a:prstGeom>
        </p:spPr>
      </p:pic>
      <p:sp>
        <p:nvSpPr>
          <p:cNvPr id="16" name="TextBox 15">
            <a:extLst>
              <a:ext uri="{FF2B5EF4-FFF2-40B4-BE49-F238E27FC236}">
                <a16:creationId xmlns:a16="http://schemas.microsoft.com/office/drawing/2014/main" id="{73CAB774-6B08-4173-96E9-FEE3E7C4E704}"/>
              </a:ext>
            </a:extLst>
          </p:cNvPr>
          <p:cNvSpPr txBox="1"/>
          <p:nvPr/>
        </p:nvSpPr>
        <p:spPr>
          <a:xfrm>
            <a:off x="1805224" y="174521"/>
            <a:ext cx="6968662"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Brush Script MT" panose="03060802040406070304" pitchFamily="66" charset="0"/>
                <a:ea typeface="+mn-ea"/>
                <a:cs typeface="+mn-cs"/>
              </a:rPr>
              <a:t>th</a:t>
            </a:r>
            <a:r>
              <a:rPr kumimoji="0" lang="en-US" sz="22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 NIGERIA AFFORDABLE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    HOUSING FINANCE &amp; INNOVATION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    SUMMIT EXPO (28</a:t>
            </a:r>
            <a:r>
              <a:rPr kumimoji="0" lang="en-US" sz="2200" b="1" i="0" u="none" strike="noStrike" kern="1200" cap="none" spc="0" normalizeH="0" baseline="30000" noProof="0" dirty="0">
                <a:ln>
                  <a:noFill/>
                </a:ln>
                <a:solidFill>
                  <a:srgbClr val="002060"/>
                </a:solidFill>
                <a:effectLst/>
                <a:uLnTx/>
                <a:uFillTx/>
                <a:latin typeface="Candara" panose="020E0502030303020204" pitchFamily="34" charset="0"/>
                <a:ea typeface="+mn-ea"/>
                <a:cs typeface="+mn-cs"/>
              </a:rPr>
              <a:t>TH</a:t>
            </a:r>
            <a:r>
              <a:rPr kumimoji="0" lang="en-US" sz="22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-29</a:t>
            </a:r>
            <a:r>
              <a:rPr kumimoji="0" lang="en-US" sz="2200" b="1" i="0" u="none" strike="noStrike" kern="1200" cap="none" spc="0" normalizeH="0" baseline="30000" noProof="0" dirty="0">
                <a:ln>
                  <a:noFill/>
                </a:ln>
                <a:solidFill>
                  <a:srgbClr val="002060"/>
                </a:solidFill>
                <a:effectLst/>
                <a:uLnTx/>
                <a:uFillTx/>
                <a:latin typeface="Candara" panose="020E0502030303020204" pitchFamily="34" charset="0"/>
                <a:ea typeface="+mn-ea"/>
                <a:cs typeface="+mn-cs"/>
              </a:rPr>
              <a:t>TH</a:t>
            </a:r>
            <a:r>
              <a:rPr kumimoji="0" lang="en-US" sz="22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 NOVEMBER, 2023)</a:t>
            </a:r>
          </a:p>
        </p:txBody>
      </p:sp>
      <p:sp>
        <p:nvSpPr>
          <p:cNvPr id="17" name="TextBox 16">
            <a:extLst>
              <a:ext uri="{FF2B5EF4-FFF2-40B4-BE49-F238E27FC236}">
                <a16:creationId xmlns:a16="http://schemas.microsoft.com/office/drawing/2014/main" id="{768D2301-66DD-4B1D-8F84-C30232CC4282}"/>
              </a:ext>
            </a:extLst>
          </p:cNvPr>
          <p:cNvSpPr txBox="1"/>
          <p:nvPr/>
        </p:nvSpPr>
        <p:spPr>
          <a:xfrm>
            <a:off x="10178141" y="3343"/>
            <a:ext cx="272143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Powered by</a:t>
            </a:r>
          </a:p>
        </p:txBody>
      </p:sp>
      <p:pic>
        <p:nvPicPr>
          <p:cNvPr id="19" name="Picture 18">
            <a:extLst>
              <a:ext uri="{FF2B5EF4-FFF2-40B4-BE49-F238E27FC236}">
                <a16:creationId xmlns:a16="http://schemas.microsoft.com/office/drawing/2014/main" id="{3A1BFD61-2D49-4514-A600-780C9381D7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6232" y="174521"/>
            <a:ext cx="1482625" cy="1307051"/>
          </a:xfrm>
          <a:prstGeom prst="rect">
            <a:avLst/>
          </a:prstGeom>
        </p:spPr>
      </p:pic>
      <p:sp>
        <p:nvSpPr>
          <p:cNvPr id="20" name="Rectangle 19">
            <a:extLst>
              <a:ext uri="{FF2B5EF4-FFF2-40B4-BE49-F238E27FC236}">
                <a16:creationId xmlns:a16="http://schemas.microsoft.com/office/drawing/2014/main" id="{99B17144-629D-4C57-AB51-53CDF297F67A}"/>
              </a:ext>
            </a:extLst>
          </p:cNvPr>
          <p:cNvSpPr/>
          <p:nvPr/>
        </p:nvSpPr>
        <p:spPr>
          <a:xfrm>
            <a:off x="0" y="1387867"/>
            <a:ext cx="12192000" cy="4431908"/>
          </a:xfrm>
          <a:prstGeom prst="rect">
            <a:avLst/>
          </a:prstGeom>
          <a:solidFill>
            <a:schemeClr val="bg1">
              <a:alpha val="87843"/>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BB6C3E1C-E64E-46C4-987D-94D1FAE4B82A}"/>
              </a:ext>
            </a:extLst>
          </p:cNvPr>
          <p:cNvSpPr txBox="1"/>
          <p:nvPr/>
        </p:nvSpPr>
        <p:spPr>
          <a:xfrm>
            <a:off x="1127894" y="1403715"/>
            <a:ext cx="917815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ndara" panose="020E0502030303020204" pitchFamily="34" charset="0"/>
              </a:rPr>
              <a:t>KEYNOTE ADDRESS</a:t>
            </a:r>
          </a:p>
        </p:txBody>
      </p:sp>
      <p:sp>
        <p:nvSpPr>
          <p:cNvPr id="3" name="TextBox 2">
            <a:extLst>
              <a:ext uri="{FF2B5EF4-FFF2-40B4-BE49-F238E27FC236}">
                <a16:creationId xmlns:a16="http://schemas.microsoft.com/office/drawing/2014/main" id="{22682426-7061-463F-8689-97300D33E823}"/>
              </a:ext>
            </a:extLst>
          </p:cNvPr>
          <p:cNvSpPr txBox="1"/>
          <p:nvPr/>
        </p:nvSpPr>
        <p:spPr>
          <a:xfrm>
            <a:off x="1054738" y="-202505"/>
            <a:ext cx="886264" cy="18620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500" dirty="0">
                <a:solidFill>
                  <a:srgbClr val="002060"/>
                </a:solidFill>
                <a:latin typeface="Calibri" panose="020F0502020204030204"/>
              </a:rPr>
              <a:t>6</a:t>
            </a:r>
            <a:endParaRPr kumimoji="0" lang="en-US" sz="115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B394C17-C7EB-4F50-88C7-F288270B793B}"/>
              </a:ext>
            </a:extLst>
          </p:cNvPr>
          <p:cNvSpPr/>
          <p:nvPr/>
        </p:nvSpPr>
        <p:spPr>
          <a:xfrm>
            <a:off x="0" y="5791199"/>
            <a:ext cx="12192000" cy="1063457"/>
          </a:xfrm>
          <a:prstGeom prst="rect">
            <a:avLst/>
          </a:prstGeom>
          <a:solidFill>
            <a:srgbClr val="330C7A">
              <a:alpha val="6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31866DA8-6C51-4CE3-97BC-3FCB54121421}"/>
              </a:ext>
            </a:extLst>
          </p:cNvPr>
          <p:cNvSpPr txBox="1"/>
          <p:nvPr/>
        </p:nvSpPr>
        <p:spPr>
          <a:xfrm>
            <a:off x="359229" y="1752600"/>
            <a:ext cx="11632745" cy="5223196"/>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400" dirty="0">
                <a:solidFill>
                  <a:srgbClr val="002060"/>
                </a:solidFill>
                <a:latin typeface="Candara" panose="020E0502030303020204" pitchFamily="34" charset="0"/>
              </a:rPr>
              <a:t>He identified the following issues and challenges to affordable housing –</a:t>
            </a:r>
          </a:p>
          <a:p>
            <a:pPr marR="0" lvl="0" algn="just" defTabSz="914400" rtl="0" eaLnBrk="1" fontAlgn="auto" latinLnBrk="0" hangingPunct="1">
              <a:lnSpc>
                <a:spcPct val="100000"/>
              </a:lnSpc>
              <a:spcBef>
                <a:spcPts val="0"/>
              </a:spcBef>
              <a:spcAft>
                <a:spcPts val="0"/>
              </a:spcAft>
              <a:buClrTx/>
              <a:buSzTx/>
              <a:tabLst/>
              <a:defRPr/>
            </a:pPr>
            <a:r>
              <a:rPr lang="en-US" sz="2400" dirty="0">
                <a:solidFill>
                  <a:srgbClr val="002060"/>
                </a:solidFill>
                <a:latin typeface="Candara" panose="020E0502030303020204" pitchFamily="34" charset="0"/>
              </a:rPr>
              <a:t>- </a:t>
            </a:r>
            <a:r>
              <a:rPr lang="en-US" sz="2400" b="1" dirty="0">
                <a:solidFill>
                  <a:srgbClr val="002060"/>
                </a:solidFill>
                <a:latin typeface="Candara" panose="020E0502030303020204" pitchFamily="34" charset="0"/>
              </a:rPr>
              <a:t>Land Supply </a:t>
            </a:r>
            <a:r>
              <a:rPr lang="en-US" sz="2400" dirty="0">
                <a:solidFill>
                  <a:srgbClr val="002060"/>
                </a:solidFill>
                <a:latin typeface="Candara" panose="020E0502030303020204" pitchFamily="34" charset="0"/>
              </a:rPr>
              <a:t>– Complex land tenure, uncertainty of title, high cost of  land and perfection of title.</a:t>
            </a:r>
          </a:p>
          <a:p>
            <a:pPr marR="0" lvl="0" algn="just" defTabSz="914400" rtl="0" eaLnBrk="1" fontAlgn="auto" latinLnBrk="0" hangingPunct="1">
              <a:lnSpc>
                <a:spcPct val="100000"/>
              </a:lnSpc>
              <a:spcBef>
                <a:spcPts val="0"/>
              </a:spcBef>
              <a:spcAft>
                <a:spcPts val="0"/>
              </a:spcAft>
              <a:buClrTx/>
              <a:buSzTx/>
              <a:tabLst/>
              <a:defRPr/>
            </a:pPr>
            <a:r>
              <a:rPr lang="en-US" sz="2400" dirty="0">
                <a:solidFill>
                  <a:srgbClr val="002060"/>
                </a:solidFill>
                <a:latin typeface="Candara" panose="020E0502030303020204" pitchFamily="34" charset="0"/>
              </a:rPr>
              <a:t>- </a:t>
            </a:r>
            <a:r>
              <a:rPr lang="en-US" sz="2400" b="1" dirty="0">
                <a:solidFill>
                  <a:srgbClr val="002060"/>
                </a:solidFill>
                <a:latin typeface="Candara" panose="020E0502030303020204" pitchFamily="34" charset="0"/>
              </a:rPr>
              <a:t>Infrastructure</a:t>
            </a:r>
            <a:r>
              <a:rPr lang="en-US" sz="2400" dirty="0">
                <a:solidFill>
                  <a:srgbClr val="002060"/>
                </a:solidFill>
                <a:latin typeface="Candara" panose="020E0502030303020204" pitchFamily="34" charset="0"/>
              </a:rPr>
              <a:t>  - Low coverage of electricity,  Deplorable State of roads, Lack of other public utilities (Water, Sewage systems etc.).</a:t>
            </a:r>
          </a:p>
          <a:p>
            <a:pPr marR="0" lvl="0" algn="just" defTabSz="914400" rtl="0" eaLnBrk="1" fontAlgn="auto" latinLnBrk="0" hangingPunct="1">
              <a:lnSpc>
                <a:spcPct val="100000"/>
              </a:lnSpc>
              <a:spcBef>
                <a:spcPts val="0"/>
              </a:spcBef>
              <a:spcAft>
                <a:spcPts val="0"/>
              </a:spcAft>
              <a:buClrTx/>
              <a:buSzTx/>
              <a:tabLst/>
              <a:defRPr/>
            </a:pPr>
            <a:r>
              <a:rPr lang="en-US" sz="2400" dirty="0">
                <a:solidFill>
                  <a:srgbClr val="002060"/>
                </a:solidFill>
                <a:latin typeface="Candara" panose="020E0502030303020204" pitchFamily="34" charset="0"/>
              </a:rPr>
              <a:t>- </a:t>
            </a:r>
            <a:r>
              <a:rPr lang="en-US" sz="2400" b="1" dirty="0">
                <a:solidFill>
                  <a:srgbClr val="002060"/>
                </a:solidFill>
                <a:latin typeface="Candara" panose="020E0502030303020204" pitchFamily="34" charset="0"/>
              </a:rPr>
              <a:t>Funding – </a:t>
            </a:r>
            <a:r>
              <a:rPr lang="en-US" sz="2400" dirty="0">
                <a:solidFill>
                  <a:schemeClr val="accent1">
                    <a:lumMod val="50000"/>
                  </a:schemeClr>
                </a:solidFill>
                <a:latin typeface="Candara" panose="020E0502030303020204" pitchFamily="34" charset="0"/>
              </a:rPr>
              <a:t>Lack of suitable long term funding, short term borrowing is incompatible with the nature of real estate projects; high cost of borrowing; high dependence on financing DFIs – associated risks.</a:t>
            </a:r>
          </a:p>
          <a:p>
            <a:pPr marR="0" lvl="0" algn="just" defTabSz="914400" rtl="0" eaLnBrk="1" fontAlgn="auto" latinLnBrk="0" hangingPunct="1">
              <a:lnSpc>
                <a:spcPct val="100000"/>
              </a:lnSpc>
              <a:spcBef>
                <a:spcPts val="0"/>
              </a:spcBef>
              <a:spcAft>
                <a:spcPts val="0"/>
              </a:spcAft>
              <a:buClrTx/>
              <a:buSzTx/>
              <a:tabLst/>
              <a:defRPr/>
            </a:pPr>
            <a:r>
              <a:rPr lang="en-US" sz="2400" b="1" dirty="0">
                <a:solidFill>
                  <a:schemeClr val="accent1">
                    <a:lumMod val="50000"/>
                  </a:schemeClr>
                </a:solidFill>
                <a:latin typeface="Candara" panose="020E0502030303020204" pitchFamily="34" charset="0"/>
              </a:rPr>
              <a:t>- Technical Challenges – </a:t>
            </a:r>
            <a:r>
              <a:rPr lang="en-US" sz="2400" dirty="0">
                <a:solidFill>
                  <a:schemeClr val="accent1">
                    <a:lumMod val="50000"/>
                  </a:schemeClr>
                </a:solidFill>
                <a:latin typeface="Candara" panose="020E0502030303020204" pitchFamily="34" charset="0"/>
              </a:rPr>
              <a:t>Building technology still largely conventional and traditional;</a:t>
            </a:r>
          </a:p>
          <a:p>
            <a:pPr marR="0" lvl="0" algn="just" defTabSz="914400" rtl="0" eaLnBrk="1" fontAlgn="auto" latinLnBrk="0" hangingPunct="1">
              <a:lnSpc>
                <a:spcPct val="100000"/>
              </a:lnSpc>
              <a:spcBef>
                <a:spcPts val="0"/>
              </a:spcBef>
              <a:spcAft>
                <a:spcPts val="0"/>
              </a:spcAft>
              <a:buClrTx/>
              <a:buSzTx/>
              <a:tabLst/>
              <a:defRPr/>
            </a:pPr>
            <a:r>
              <a:rPr lang="en-US" sz="2400" dirty="0">
                <a:solidFill>
                  <a:schemeClr val="accent1">
                    <a:lumMod val="50000"/>
                  </a:schemeClr>
                </a:solidFill>
                <a:latin typeface="Candara" panose="020E0502030303020204" pitchFamily="34" charset="0"/>
              </a:rPr>
              <a:t>not standardized and mechanized; expensive and difficult designs; minimum local content for building materials and supply chain challenges.</a:t>
            </a:r>
          </a:p>
          <a:p>
            <a:pPr marR="0" lvl="0" algn="just" defTabSz="914400" rtl="0" eaLnBrk="1" fontAlgn="auto" latinLnBrk="0" hangingPunct="1">
              <a:lnSpc>
                <a:spcPct val="100000"/>
              </a:lnSpc>
              <a:spcBef>
                <a:spcPts val="0"/>
              </a:spcBef>
              <a:spcAft>
                <a:spcPts val="0"/>
              </a:spcAft>
              <a:buClrTx/>
              <a:buSzTx/>
              <a:tabLst/>
              <a:defRPr/>
            </a:pPr>
            <a:endParaRPr lang="en-US" sz="2400" dirty="0">
              <a:solidFill>
                <a:schemeClr val="accent1">
                  <a:lumMod val="50000"/>
                </a:schemeClr>
              </a:solidFill>
              <a:latin typeface="Candara" panose="020E0502030303020204" pitchFamily="34" charset="0"/>
            </a:endParaRPr>
          </a:p>
          <a:p>
            <a:pPr marR="0" lvl="0" algn="just" defTabSz="914400" rtl="0" eaLnBrk="1" fontAlgn="auto" latinLnBrk="0" hangingPunct="1">
              <a:lnSpc>
                <a:spcPct val="100000"/>
              </a:lnSpc>
              <a:spcBef>
                <a:spcPts val="0"/>
              </a:spcBef>
              <a:spcAft>
                <a:spcPts val="0"/>
              </a:spcAft>
              <a:buClrTx/>
              <a:buSzTx/>
              <a:tabLst/>
              <a:defRPr/>
            </a:pPr>
            <a:endParaRPr lang="en-US" sz="2400" b="1" dirty="0">
              <a:solidFill>
                <a:schemeClr val="accent1">
                  <a:lumMod val="50000"/>
                </a:schemeClr>
              </a:solidFill>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0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1508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B4B5A9-7650-40B7-A8E7-366CB224D501}"/>
              </a:ext>
            </a:extLst>
          </p:cNvPr>
          <p:cNvSpPr/>
          <p:nvPr/>
        </p:nvSpPr>
        <p:spPr>
          <a:xfrm>
            <a:off x="0" y="0"/>
            <a:ext cx="12192000" cy="6858000"/>
          </a:xfrm>
          <a:prstGeom prst="rect">
            <a:avLst/>
          </a:prstGeom>
          <a:solidFill>
            <a:srgbClr val="3D6CC1">
              <a:alpha val="7411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D29EDF8E-8D90-4345-B8F2-5711A17F92AC}"/>
              </a:ext>
            </a:extLst>
          </p:cNvPr>
          <p:cNvSpPr/>
          <p:nvPr/>
        </p:nvSpPr>
        <p:spPr>
          <a:xfrm>
            <a:off x="0" y="-31782"/>
            <a:ext cx="12192000" cy="145143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6DD49851-95FA-4FFF-B3E1-1575AECBA525}"/>
              </a:ext>
            </a:extLst>
          </p:cNvPr>
          <p:cNvPicPr>
            <a:picLocks noChangeAspect="1"/>
          </p:cNvPicPr>
          <p:nvPr/>
        </p:nvPicPr>
        <p:blipFill rotWithShape="1">
          <a:blip r:embed="rId3">
            <a:extLst>
              <a:ext uri="{28A0092B-C50C-407E-A947-70E740481C1C}">
                <a14:useLocalDpi xmlns:a14="http://schemas.microsoft.com/office/drawing/2010/main" val="0"/>
              </a:ext>
            </a:extLst>
          </a:blip>
          <a:srcRect r="60927" b="5243"/>
          <a:stretch/>
        </p:blipFill>
        <p:spPr>
          <a:xfrm>
            <a:off x="-463938" y="89846"/>
            <a:ext cx="1364272" cy="1208175"/>
          </a:xfrm>
          <a:prstGeom prst="rect">
            <a:avLst/>
          </a:prstGeom>
        </p:spPr>
      </p:pic>
      <p:sp>
        <p:nvSpPr>
          <p:cNvPr id="16" name="TextBox 15">
            <a:extLst>
              <a:ext uri="{FF2B5EF4-FFF2-40B4-BE49-F238E27FC236}">
                <a16:creationId xmlns:a16="http://schemas.microsoft.com/office/drawing/2014/main" id="{73CAB774-6B08-4173-96E9-FEE3E7C4E704}"/>
              </a:ext>
            </a:extLst>
          </p:cNvPr>
          <p:cNvSpPr txBox="1"/>
          <p:nvPr/>
        </p:nvSpPr>
        <p:spPr>
          <a:xfrm>
            <a:off x="1805224" y="174521"/>
            <a:ext cx="6968662"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Brush Script MT" panose="03060802040406070304" pitchFamily="66" charset="0"/>
                <a:ea typeface="+mn-ea"/>
                <a:cs typeface="+mn-cs"/>
              </a:rPr>
              <a:t>th</a:t>
            </a:r>
            <a:r>
              <a:rPr kumimoji="0" lang="en-US" sz="22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 NIGERIA AFFORDABLE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    HOUSING FINANCE &amp; INNOVATION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    SUMMIT EXPO (28</a:t>
            </a:r>
            <a:r>
              <a:rPr kumimoji="0" lang="en-US" sz="2200" b="1" i="0" u="none" strike="noStrike" kern="1200" cap="none" spc="0" normalizeH="0" baseline="30000" noProof="0" dirty="0">
                <a:ln>
                  <a:noFill/>
                </a:ln>
                <a:solidFill>
                  <a:srgbClr val="002060"/>
                </a:solidFill>
                <a:effectLst/>
                <a:uLnTx/>
                <a:uFillTx/>
                <a:latin typeface="Candara" panose="020E0502030303020204" pitchFamily="34" charset="0"/>
                <a:ea typeface="+mn-ea"/>
                <a:cs typeface="+mn-cs"/>
              </a:rPr>
              <a:t>TH</a:t>
            </a:r>
            <a:r>
              <a:rPr kumimoji="0" lang="en-US" sz="22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-29</a:t>
            </a:r>
            <a:r>
              <a:rPr kumimoji="0" lang="en-US" sz="2200" b="1" i="0" u="none" strike="noStrike" kern="1200" cap="none" spc="0" normalizeH="0" baseline="30000" noProof="0" dirty="0">
                <a:ln>
                  <a:noFill/>
                </a:ln>
                <a:solidFill>
                  <a:srgbClr val="002060"/>
                </a:solidFill>
                <a:effectLst/>
                <a:uLnTx/>
                <a:uFillTx/>
                <a:latin typeface="Candara" panose="020E0502030303020204" pitchFamily="34" charset="0"/>
                <a:ea typeface="+mn-ea"/>
                <a:cs typeface="+mn-cs"/>
              </a:rPr>
              <a:t>TH</a:t>
            </a:r>
            <a:r>
              <a:rPr kumimoji="0" lang="en-US" sz="22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 NOVEMBER, 2023)</a:t>
            </a:r>
          </a:p>
        </p:txBody>
      </p:sp>
      <p:sp>
        <p:nvSpPr>
          <p:cNvPr id="17" name="TextBox 16">
            <a:extLst>
              <a:ext uri="{FF2B5EF4-FFF2-40B4-BE49-F238E27FC236}">
                <a16:creationId xmlns:a16="http://schemas.microsoft.com/office/drawing/2014/main" id="{768D2301-66DD-4B1D-8F84-C30232CC4282}"/>
              </a:ext>
            </a:extLst>
          </p:cNvPr>
          <p:cNvSpPr txBox="1"/>
          <p:nvPr/>
        </p:nvSpPr>
        <p:spPr>
          <a:xfrm>
            <a:off x="10178141" y="3343"/>
            <a:ext cx="272143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Powered by</a:t>
            </a:r>
          </a:p>
        </p:txBody>
      </p:sp>
      <p:pic>
        <p:nvPicPr>
          <p:cNvPr id="19" name="Picture 18">
            <a:extLst>
              <a:ext uri="{FF2B5EF4-FFF2-40B4-BE49-F238E27FC236}">
                <a16:creationId xmlns:a16="http://schemas.microsoft.com/office/drawing/2014/main" id="{3A1BFD61-2D49-4514-A600-780C9381D7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6232" y="174521"/>
            <a:ext cx="1482625" cy="1307051"/>
          </a:xfrm>
          <a:prstGeom prst="rect">
            <a:avLst/>
          </a:prstGeom>
        </p:spPr>
      </p:pic>
      <p:sp>
        <p:nvSpPr>
          <p:cNvPr id="20" name="Rectangle 19">
            <a:extLst>
              <a:ext uri="{FF2B5EF4-FFF2-40B4-BE49-F238E27FC236}">
                <a16:creationId xmlns:a16="http://schemas.microsoft.com/office/drawing/2014/main" id="{99B17144-629D-4C57-AB51-53CDF297F67A}"/>
              </a:ext>
            </a:extLst>
          </p:cNvPr>
          <p:cNvSpPr/>
          <p:nvPr/>
        </p:nvSpPr>
        <p:spPr>
          <a:xfrm>
            <a:off x="0" y="1387867"/>
            <a:ext cx="12192000" cy="4431908"/>
          </a:xfrm>
          <a:prstGeom prst="rect">
            <a:avLst/>
          </a:prstGeom>
          <a:solidFill>
            <a:schemeClr val="bg1">
              <a:alpha val="87843"/>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BB6C3E1C-E64E-46C4-987D-94D1FAE4B82A}"/>
              </a:ext>
            </a:extLst>
          </p:cNvPr>
          <p:cNvSpPr txBox="1"/>
          <p:nvPr/>
        </p:nvSpPr>
        <p:spPr>
          <a:xfrm>
            <a:off x="1127894" y="1403715"/>
            <a:ext cx="917815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ndara" panose="020E0502030303020204" pitchFamily="34" charset="0"/>
              </a:rPr>
              <a:t>KEYNOTE ADDRESS</a:t>
            </a:r>
          </a:p>
        </p:txBody>
      </p:sp>
      <p:sp>
        <p:nvSpPr>
          <p:cNvPr id="3" name="TextBox 2">
            <a:extLst>
              <a:ext uri="{FF2B5EF4-FFF2-40B4-BE49-F238E27FC236}">
                <a16:creationId xmlns:a16="http://schemas.microsoft.com/office/drawing/2014/main" id="{22682426-7061-463F-8689-97300D33E823}"/>
              </a:ext>
            </a:extLst>
          </p:cNvPr>
          <p:cNvSpPr txBox="1"/>
          <p:nvPr/>
        </p:nvSpPr>
        <p:spPr>
          <a:xfrm>
            <a:off x="1054738" y="-202505"/>
            <a:ext cx="886264" cy="18620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500" dirty="0">
                <a:solidFill>
                  <a:srgbClr val="002060"/>
                </a:solidFill>
                <a:latin typeface="Calibri" panose="020F0502020204030204"/>
              </a:rPr>
              <a:t>6</a:t>
            </a:r>
            <a:endParaRPr kumimoji="0" lang="en-US" sz="115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B394C17-C7EB-4F50-88C7-F288270B793B}"/>
              </a:ext>
            </a:extLst>
          </p:cNvPr>
          <p:cNvSpPr/>
          <p:nvPr/>
        </p:nvSpPr>
        <p:spPr>
          <a:xfrm>
            <a:off x="0" y="5791199"/>
            <a:ext cx="12192000" cy="1063457"/>
          </a:xfrm>
          <a:prstGeom prst="rect">
            <a:avLst/>
          </a:prstGeom>
          <a:solidFill>
            <a:srgbClr val="330C7A">
              <a:alpha val="6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31866DA8-6C51-4CE3-97BC-3FCB54121421}"/>
              </a:ext>
            </a:extLst>
          </p:cNvPr>
          <p:cNvSpPr txBox="1"/>
          <p:nvPr/>
        </p:nvSpPr>
        <p:spPr>
          <a:xfrm>
            <a:off x="402771" y="2100943"/>
            <a:ext cx="11615058" cy="3785652"/>
          </a:xfrm>
          <a:prstGeom prst="rect">
            <a:avLst/>
          </a:prstGeom>
          <a:noFill/>
        </p:spPr>
        <p:txBody>
          <a:bodyPr wrap="square" rtlCol="0">
            <a:spAutoFit/>
          </a:bodyPr>
          <a:lstStyle/>
          <a:p>
            <a:pPr marR="0" lvl="0" algn="just" defTabSz="914400" rtl="0" eaLnBrk="1" fontAlgn="auto" latinLnBrk="0" hangingPunct="1">
              <a:lnSpc>
                <a:spcPct val="100000"/>
              </a:lnSpc>
              <a:spcBef>
                <a:spcPts val="0"/>
              </a:spcBef>
              <a:spcAft>
                <a:spcPts val="0"/>
              </a:spcAft>
              <a:buClrTx/>
              <a:buSzTx/>
              <a:tabLst/>
              <a:defRPr/>
            </a:pPr>
            <a:r>
              <a:rPr lang="en-US" sz="2400" dirty="0">
                <a:solidFill>
                  <a:schemeClr val="accent1">
                    <a:lumMod val="50000"/>
                  </a:schemeClr>
                </a:solidFill>
                <a:latin typeface="Candara" panose="020E0502030303020204" pitchFamily="34" charset="0"/>
              </a:rPr>
              <a:t>- </a:t>
            </a:r>
            <a:r>
              <a:rPr lang="en-US" sz="2800" b="1" dirty="0">
                <a:solidFill>
                  <a:schemeClr val="accent1">
                    <a:lumMod val="50000"/>
                  </a:schemeClr>
                </a:solidFill>
                <a:latin typeface="Candara" panose="020E0502030303020204" pitchFamily="34" charset="0"/>
              </a:rPr>
              <a:t>Legal &amp; Regulatory Challenges </a:t>
            </a:r>
            <a:r>
              <a:rPr lang="en-US" sz="2800" dirty="0">
                <a:solidFill>
                  <a:schemeClr val="accent1">
                    <a:lumMod val="50000"/>
                  </a:schemeClr>
                </a:solidFill>
                <a:latin typeface="Candara" panose="020E0502030303020204" pitchFamily="34" charset="0"/>
              </a:rPr>
              <a:t>– Multiple regulations; cumbersome approval/permit processes; Legislative bottlenecks (Land Use Act, 1978 now very old); Very thorny legal processes for change of ownership and perfection of titles</a:t>
            </a:r>
          </a:p>
          <a:p>
            <a:pPr marR="0" lvl="0" algn="just" defTabSz="914400" rtl="0" eaLnBrk="1" fontAlgn="auto" latinLnBrk="0" hangingPunct="1">
              <a:lnSpc>
                <a:spcPct val="100000"/>
              </a:lnSpc>
              <a:spcBef>
                <a:spcPts val="0"/>
              </a:spcBef>
              <a:spcAft>
                <a:spcPts val="0"/>
              </a:spcAft>
              <a:buClrTx/>
              <a:buSzTx/>
              <a:tabLst/>
              <a:defRPr/>
            </a:pPr>
            <a:r>
              <a:rPr lang="en-US" sz="2800" dirty="0">
                <a:solidFill>
                  <a:schemeClr val="accent1">
                    <a:lumMod val="50000"/>
                  </a:schemeClr>
                </a:solidFill>
                <a:latin typeface="Candara" panose="020E0502030303020204" pitchFamily="34" charset="0"/>
              </a:rPr>
              <a:t>- </a:t>
            </a:r>
            <a:r>
              <a:rPr lang="en-US" sz="2800" b="1" dirty="0">
                <a:solidFill>
                  <a:schemeClr val="accent1">
                    <a:lumMod val="50000"/>
                  </a:schemeClr>
                </a:solidFill>
                <a:latin typeface="Candara" panose="020E0502030303020204" pitchFamily="34" charset="0"/>
              </a:rPr>
              <a:t>Low Return On Investment </a:t>
            </a:r>
            <a:r>
              <a:rPr lang="en-US" sz="2800" dirty="0">
                <a:solidFill>
                  <a:schemeClr val="accent1">
                    <a:lumMod val="50000"/>
                  </a:schemeClr>
                </a:solidFill>
                <a:latin typeface="Candara" panose="020E0502030303020204" pitchFamily="34" charset="0"/>
              </a:rPr>
              <a:t>- Poor yield – could be as low as 4-6% </a:t>
            </a:r>
          </a:p>
          <a:p>
            <a:pPr marR="0" lvl="0" algn="just" defTabSz="914400" rtl="0" eaLnBrk="1" fontAlgn="auto" latinLnBrk="0" hangingPunct="1">
              <a:lnSpc>
                <a:spcPct val="100000"/>
              </a:lnSpc>
              <a:spcBef>
                <a:spcPts val="0"/>
              </a:spcBef>
              <a:spcAft>
                <a:spcPts val="0"/>
              </a:spcAft>
              <a:buClrTx/>
              <a:buSzTx/>
              <a:tabLst/>
              <a:defRPr/>
            </a:pPr>
            <a:r>
              <a:rPr lang="en-US" sz="2800" dirty="0">
                <a:solidFill>
                  <a:schemeClr val="accent1">
                    <a:lumMod val="50000"/>
                  </a:schemeClr>
                </a:solidFill>
                <a:latin typeface="Candara" panose="020E0502030303020204" pitchFamily="34" charset="0"/>
              </a:rPr>
              <a:t>- </a:t>
            </a:r>
            <a:r>
              <a:rPr lang="en-US" sz="2800" b="1" dirty="0">
                <a:solidFill>
                  <a:schemeClr val="accent1">
                    <a:lumMod val="50000"/>
                  </a:schemeClr>
                </a:solidFill>
                <a:latin typeface="Candara" panose="020E0502030303020204" pitchFamily="34" charset="0"/>
              </a:rPr>
              <a:t>Human Resource/Capacity Constraints -</a:t>
            </a:r>
            <a:r>
              <a:rPr lang="en-US" sz="2800" dirty="0">
                <a:solidFill>
                  <a:schemeClr val="accent1">
                    <a:lumMod val="50000"/>
                  </a:schemeClr>
                </a:solidFill>
                <a:latin typeface="Candara" panose="020E0502030303020204" pitchFamily="34" charset="0"/>
              </a:rPr>
              <a:t> Contractors – critical stakeholders, Consultants, Labour</a:t>
            </a:r>
          </a:p>
          <a:p>
            <a:pPr marR="0" lvl="0" algn="just" defTabSz="914400" rtl="0" eaLnBrk="1" fontAlgn="auto" latinLnBrk="0" hangingPunct="1">
              <a:lnSpc>
                <a:spcPct val="100000"/>
              </a:lnSpc>
              <a:spcBef>
                <a:spcPts val="0"/>
              </a:spcBef>
              <a:spcAft>
                <a:spcPts val="0"/>
              </a:spcAft>
              <a:buClrTx/>
              <a:buSzTx/>
              <a:tabLst/>
              <a:defRPr/>
            </a:pPr>
            <a:endParaRPr lang="en-US" sz="2400" b="1" dirty="0">
              <a:solidFill>
                <a:schemeClr val="accent1">
                  <a:lumMod val="50000"/>
                </a:schemeClr>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endParaRPr kumimoji="0" lang="en-US" sz="20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0796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B4B5A9-7650-40B7-A8E7-366CB224D501}"/>
              </a:ext>
            </a:extLst>
          </p:cNvPr>
          <p:cNvSpPr/>
          <p:nvPr/>
        </p:nvSpPr>
        <p:spPr>
          <a:xfrm>
            <a:off x="0" y="0"/>
            <a:ext cx="12192000" cy="6858000"/>
          </a:xfrm>
          <a:prstGeom prst="rect">
            <a:avLst/>
          </a:prstGeom>
          <a:solidFill>
            <a:srgbClr val="3D6CC1">
              <a:alpha val="7411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D29EDF8E-8D90-4345-B8F2-5711A17F92AC}"/>
              </a:ext>
            </a:extLst>
          </p:cNvPr>
          <p:cNvSpPr/>
          <p:nvPr/>
        </p:nvSpPr>
        <p:spPr>
          <a:xfrm>
            <a:off x="0" y="-31782"/>
            <a:ext cx="12192000" cy="145143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6DD49851-95FA-4FFF-B3E1-1575AECBA525}"/>
              </a:ext>
            </a:extLst>
          </p:cNvPr>
          <p:cNvPicPr>
            <a:picLocks noChangeAspect="1"/>
          </p:cNvPicPr>
          <p:nvPr/>
        </p:nvPicPr>
        <p:blipFill rotWithShape="1">
          <a:blip r:embed="rId3">
            <a:extLst>
              <a:ext uri="{28A0092B-C50C-407E-A947-70E740481C1C}">
                <a14:useLocalDpi xmlns:a14="http://schemas.microsoft.com/office/drawing/2010/main" val="0"/>
              </a:ext>
            </a:extLst>
          </a:blip>
          <a:srcRect r="60927" b="5243"/>
          <a:stretch/>
        </p:blipFill>
        <p:spPr>
          <a:xfrm>
            <a:off x="-463938" y="89846"/>
            <a:ext cx="1364272" cy="1208175"/>
          </a:xfrm>
          <a:prstGeom prst="rect">
            <a:avLst/>
          </a:prstGeom>
        </p:spPr>
      </p:pic>
      <p:sp>
        <p:nvSpPr>
          <p:cNvPr id="16" name="TextBox 15">
            <a:extLst>
              <a:ext uri="{FF2B5EF4-FFF2-40B4-BE49-F238E27FC236}">
                <a16:creationId xmlns:a16="http://schemas.microsoft.com/office/drawing/2014/main" id="{73CAB774-6B08-4173-96E9-FEE3E7C4E704}"/>
              </a:ext>
            </a:extLst>
          </p:cNvPr>
          <p:cNvSpPr txBox="1"/>
          <p:nvPr/>
        </p:nvSpPr>
        <p:spPr>
          <a:xfrm>
            <a:off x="1805224" y="174521"/>
            <a:ext cx="6968662"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Brush Script MT" panose="03060802040406070304" pitchFamily="66" charset="0"/>
                <a:ea typeface="+mn-ea"/>
                <a:cs typeface="+mn-cs"/>
              </a:rPr>
              <a:t>th</a:t>
            </a:r>
            <a:r>
              <a:rPr kumimoji="0" lang="en-US" sz="22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 NIGERIA AFFORDABLE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    HOUSING FINANCE &amp; INNOVATION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    SUMMIT EXPO (28</a:t>
            </a:r>
            <a:r>
              <a:rPr kumimoji="0" lang="en-US" sz="2200" b="1" i="0" u="none" strike="noStrike" kern="1200" cap="none" spc="0" normalizeH="0" baseline="30000" noProof="0" dirty="0">
                <a:ln>
                  <a:noFill/>
                </a:ln>
                <a:solidFill>
                  <a:srgbClr val="002060"/>
                </a:solidFill>
                <a:effectLst/>
                <a:uLnTx/>
                <a:uFillTx/>
                <a:latin typeface="Candara" panose="020E0502030303020204" pitchFamily="34" charset="0"/>
                <a:ea typeface="+mn-ea"/>
                <a:cs typeface="+mn-cs"/>
              </a:rPr>
              <a:t>TH</a:t>
            </a:r>
            <a:r>
              <a:rPr kumimoji="0" lang="en-US" sz="22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-29</a:t>
            </a:r>
            <a:r>
              <a:rPr kumimoji="0" lang="en-US" sz="2200" b="1" i="0" u="none" strike="noStrike" kern="1200" cap="none" spc="0" normalizeH="0" baseline="30000" noProof="0" dirty="0">
                <a:ln>
                  <a:noFill/>
                </a:ln>
                <a:solidFill>
                  <a:srgbClr val="002060"/>
                </a:solidFill>
                <a:effectLst/>
                <a:uLnTx/>
                <a:uFillTx/>
                <a:latin typeface="Candara" panose="020E0502030303020204" pitchFamily="34" charset="0"/>
                <a:ea typeface="+mn-ea"/>
                <a:cs typeface="+mn-cs"/>
              </a:rPr>
              <a:t>TH</a:t>
            </a:r>
            <a:r>
              <a:rPr kumimoji="0" lang="en-US" sz="22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 NOVEMBER, 2023)</a:t>
            </a:r>
          </a:p>
        </p:txBody>
      </p:sp>
      <p:sp>
        <p:nvSpPr>
          <p:cNvPr id="17" name="TextBox 16">
            <a:extLst>
              <a:ext uri="{FF2B5EF4-FFF2-40B4-BE49-F238E27FC236}">
                <a16:creationId xmlns:a16="http://schemas.microsoft.com/office/drawing/2014/main" id="{768D2301-66DD-4B1D-8F84-C30232CC4282}"/>
              </a:ext>
            </a:extLst>
          </p:cNvPr>
          <p:cNvSpPr txBox="1"/>
          <p:nvPr/>
        </p:nvSpPr>
        <p:spPr>
          <a:xfrm>
            <a:off x="10178141" y="3343"/>
            <a:ext cx="272143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Powered by</a:t>
            </a:r>
          </a:p>
        </p:txBody>
      </p:sp>
      <p:pic>
        <p:nvPicPr>
          <p:cNvPr id="19" name="Picture 18">
            <a:extLst>
              <a:ext uri="{FF2B5EF4-FFF2-40B4-BE49-F238E27FC236}">
                <a16:creationId xmlns:a16="http://schemas.microsoft.com/office/drawing/2014/main" id="{3A1BFD61-2D49-4514-A600-780C9381D7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6232" y="174521"/>
            <a:ext cx="1482625" cy="1307051"/>
          </a:xfrm>
          <a:prstGeom prst="rect">
            <a:avLst/>
          </a:prstGeom>
        </p:spPr>
      </p:pic>
      <p:sp>
        <p:nvSpPr>
          <p:cNvPr id="20" name="Rectangle 19">
            <a:extLst>
              <a:ext uri="{FF2B5EF4-FFF2-40B4-BE49-F238E27FC236}">
                <a16:creationId xmlns:a16="http://schemas.microsoft.com/office/drawing/2014/main" id="{99B17144-629D-4C57-AB51-53CDF297F67A}"/>
              </a:ext>
            </a:extLst>
          </p:cNvPr>
          <p:cNvSpPr/>
          <p:nvPr/>
        </p:nvSpPr>
        <p:spPr>
          <a:xfrm>
            <a:off x="0" y="1387867"/>
            <a:ext cx="12192000" cy="4431908"/>
          </a:xfrm>
          <a:prstGeom prst="rect">
            <a:avLst/>
          </a:prstGeom>
          <a:solidFill>
            <a:schemeClr val="bg1">
              <a:alpha val="87843"/>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BB6C3E1C-E64E-46C4-987D-94D1FAE4B82A}"/>
              </a:ext>
            </a:extLst>
          </p:cNvPr>
          <p:cNvSpPr txBox="1"/>
          <p:nvPr/>
        </p:nvSpPr>
        <p:spPr>
          <a:xfrm>
            <a:off x="1127894" y="1403715"/>
            <a:ext cx="917815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ndara" panose="020E0502030303020204" pitchFamily="34" charset="0"/>
              </a:rPr>
              <a:t>KEYNOTE ADDRESS</a:t>
            </a:r>
          </a:p>
        </p:txBody>
      </p:sp>
      <p:sp>
        <p:nvSpPr>
          <p:cNvPr id="3" name="TextBox 2">
            <a:extLst>
              <a:ext uri="{FF2B5EF4-FFF2-40B4-BE49-F238E27FC236}">
                <a16:creationId xmlns:a16="http://schemas.microsoft.com/office/drawing/2014/main" id="{22682426-7061-463F-8689-97300D33E823}"/>
              </a:ext>
            </a:extLst>
          </p:cNvPr>
          <p:cNvSpPr txBox="1"/>
          <p:nvPr/>
        </p:nvSpPr>
        <p:spPr>
          <a:xfrm>
            <a:off x="1054738" y="-202505"/>
            <a:ext cx="886264" cy="18620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500" dirty="0">
                <a:solidFill>
                  <a:srgbClr val="002060"/>
                </a:solidFill>
                <a:latin typeface="Calibri" panose="020F0502020204030204"/>
              </a:rPr>
              <a:t>6</a:t>
            </a:r>
            <a:endParaRPr kumimoji="0" lang="en-US" sz="115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B394C17-C7EB-4F50-88C7-F288270B793B}"/>
              </a:ext>
            </a:extLst>
          </p:cNvPr>
          <p:cNvSpPr/>
          <p:nvPr/>
        </p:nvSpPr>
        <p:spPr>
          <a:xfrm>
            <a:off x="0" y="5791199"/>
            <a:ext cx="12192000" cy="1063457"/>
          </a:xfrm>
          <a:prstGeom prst="rect">
            <a:avLst/>
          </a:prstGeom>
          <a:solidFill>
            <a:srgbClr val="330C7A">
              <a:alpha val="6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31866DA8-6C51-4CE3-97BC-3FCB54121421}"/>
              </a:ext>
            </a:extLst>
          </p:cNvPr>
          <p:cNvSpPr txBox="1"/>
          <p:nvPr/>
        </p:nvSpPr>
        <p:spPr>
          <a:xfrm>
            <a:off x="402771" y="1905000"/>
            <a:ext cx="11527972" cy="4462760"/>
          </a:xfrm>
          <a:prstGeom prst="rect">
            <a:avLst/>
          </a:prstGeom>
          <a:noFill/>
        </p:spPr>
        <p:txBody>
          <a:bodyPr wrap="square" rtlCol="0">
            <a:spAutoFit/>
          </a:bodyPr>
          <a:lstStyle/>
          <a:p>
            <a:pPr marR="0" lvl="0" algn="just" defTabSz="914400" rtl="0" eaLnBrk="1" fontAlgn="auto" latinLnBrk="0" hangingPunct="1">
              <a:lnSpc>
                <a:spcPct val="100000"/>
              </a:lnSpc>
              <a:spcBef>
                <a:spcPts val="0"/>
              </a:spcBef>
              <a:spcAft>
                <a:spcPts val="0"/>
              </a:spcAft>
              <a:buClrTx/>
              <a:buSzTx/>
              <a:tabLst/>
              <a:defRPr/>
            </a:pPr>
            <a:r>
              <a:rPr lang="en-US" sz="2400" dirty="0">
                <a:solidFill>
                  <a:schemeClr val="accent1">
                    <a:lumMod val="50000"/>
                  </a:schemeClr>
                </a:solidFill>
                <a:latin typeface="Candara" panose="020E0502030303020204" pitchFamily="34" charset="0"/>
              </a:rPr>
              <a:t>He identified the following in Pulling the Right Levers – </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2060"/>
                </a:solidFill>
                <a:effectLst/>
                <a:uLnTx/>
                <a:uFillTx/>
                <a:latin typeface="Candara" panose="020E0502030303020204" pitchFamily="34" charset="0"/>
              </a:rPr>
              <a:t>Overriding Consideration /Political Will/Policy Shift - Rethink the philosophy of housing – as a right, </a:t>
            </a:r>
            <a:r>
              <a:rPr lang="en-US" sz="2000" dirty="0">
                <a:solidFill>
                  <a:schemeClr val="accent1">
                    <a:lumMod val="50000"/>
                  </a:schemeClr>
                </a:solidFill>
                <a:latin typeface="Candara" panose="020E0502030303020204" pitchFamily="34" charset="0"/>
              </a:rPr>
              <a:t>Define what is “affordable housing” and ‘social housing’ within the context of the median income in every country, </a:t>
            </a:r>
            <a:r>
              <a:rPr kumimoji="0" lang="en-US" sz="2000" b="0" i="0" u="none" strike="noStrike" kern="1200" cap="none" spc="0" normalizeH="0" baseline="0" noProof="0" dirty="0">
                <a:ln>
                  <a:noFill/>
                </a:ln>
                <a:solidFill>
                  <a:srgbClr val="002060"/>
                </a:solidFill>
                <a:effectLst/>
                <a:uLnTx/>
                <a:uFillTx/>
                <a:latin typeface="Candara" panose="020E0502030303020204" pitchFamily="34" charset="0"/>
              </a:rPr>
              <a:t>Move Beyond Rhetoric – Be Deliberate and Intentional.</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2060"/>
                </a:solidFill>
                <a:effectLst/>
                <a:uLnTx/>
                <a:uFillTx/>
                <a:latin typeface="Candara" panose="020E0502030303020204" pitchFamily="34" charset="0"/>
              </a:rPr>
              <a:t>Direct Government Intervention - Building a coalition of critical participants in the housing value-chain</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2060"/>
                </a:solidFill>
                <a:effectLst/>
                <a:uLnTx/>
                <a:uFillTx/>
                <a:latin typeface="Candara" panose="020E0502030303020204" pitchFamily="34" charset="0"/>
              </a:rPr>
              <a:t>Overhaul the land  tenure system; Create the right platform for long term funding for real estate projects –Bonds, REITs </a:t>
            </a:r>
            <a:r>
              <a:rPr kumimoji="0" lang="en-US" sz="2000" b="0" i="0" u="none" strike="noStrike" kern="1200" cap="none" spc="0" normalizeH="0" baseline="0" noProof="0" dirty="0" err="1">
                <a:ln>
                  <a:noFill/>
                </a:ln>
                <a:solidFill>
                  <a:srgbClr val="002060"/>
                </a:solidFill>
                <a:effectLst/>
                <a:uLnTx/>
                <a:uFillTx/>
                <a:latin typeface="Candara" panose="020E0502030303020204" pitchFamily="34" charset="0"/>
              </a:rPr>
              <a:t>etc</a:t>
            </a:r>
            <a:r>
              <a:rPr kumimoji="0" lang="en-US" sz="2000" b="0" i="0" u="none" strike="noStrike" kern="1200" cap="none" spc="0" normalizeH="0" baseline="0" noProof="0" dirty="0">
                <a:ln>
                  <a:noFill/>
                </a:ln>
                <a:solidFill>
                  <a:srgbClr val="002060"/>
                </a:solidFill>
                <a:effectLst/>
                <a:uLnTx/>
                <a:uFillTx/>
                <a:latin typeface="Candara" panose="020E0502030303020204" pitchFamily="34" charset="0"/>
              </a:rPr>
              <a:t>, Retail Financing – to expand absorption capacity</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2060"/>
                </a:solidFill>
                <a:effectLst/>
                <a:uLnTx/>
                <a:uFillTx/>
                <a:latin typeface="Candara" panose="020E0502030303020204" pitchFamily="34" charset="0"/>
              </a:rPr>
              <a:t>Ensure completion of infrastructural services in layouts before sale or allocation to developers – Or give appropriate incentive to the developers.</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2060"/>
                </a:solidFill>
                <a:effectLst/>
                <a:uLnTx/>
                <a:uFillTx/>
                <a:latin typeface="Candara" panose="020E0502030303020204" pitchFamily="34" charset="0"/>
              </a:rPr>
              <a:t>Tax/Incentives - Creating the Conditions for Private Participation - Ensuring fair and consistent market conditions, and by building on the success of public private partnership (P3) models.</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2060"/>
                </a:solidFill>
                <a:effectLst/>
                <a:uLnTx/>
                <a:uFillTx/>
                <a:latin typeface="Candara" panose="020E0502030303020204" pitchFamily="34" charset="0"/>
              </a:rPr>
              <a:t>Learn from Other Jurisdictions and adopt their critical success factors.</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000" b="0" i="0" u="none" strike="noStrike" kern="1200" cap="none" spc="0" normalizeH="0" baseline="0" noProof="0" dirty="0">
              <a:ln>
                <a:noFill/>
              </a:ln>
              <a:solidFill>
                <a:srgbClr val="002060"/>
              </a:solidFill>
              <a:effectLst/>
              <a:uLnTx/>
              <a:uFillTx/>
              <a:latin typeface="Candara" panose="020E0502030303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0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5951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B4B5A9-7650-40B7-A8E7-366CB224D501}"/>
              </a:ext>
            </a:extLst>
          </p:cNvPr>
          <p:cNvSpPr/>
          <p:nvPr/>
        </p:nvSpPr>
        <p:spPr>
          <a:xfrm>
            <a:off x="0" y="0"/>
            <a:ext cx="12192000" cy="6858000"/>
          </a:xfrm>
          <a:prstGeom prst="rect">
            <a:avLst/>
          </a:prstGeom>
          <a:solidFill>
            <a:srgbClr val="3D6CC1">
              <a:alpha val="7411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D29EDF8E-8D90-4345-B8F2-5711A17F92AC}"/>
              </a:ext>
            </a:extLst>
          </p:cNvPr>
          <p:cNvSpPr/>
          <p:nvPr/>
        </p:nvSpPr>
        <p:spPr>
          <a:xfrm>
            <a:off x="0" y="-31782"/>
            <a:ext cx="12192000" cy="145143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6DD49851-95FA-4FFF-B3E1-1575AECBA525}"/>
              </a:ext>
            </a:extLst>
          </p:cNvPr>
          <p:cNvPicPr>
            <a:picLocks noChangeAspect="1"/>
          </p:cNvPicPr>
          <p:nvPr/>
        </p:nvPicPr>
        <p:blipFill rotWithShape="1">
          <a:blip r:embed="rId3">
            <a:extLst>
              <a:ext uri="{28A0092B-C50C-407E-A947-70E740481C1C}">
                <a14:useLocalDpi xmlns:a14="http://schemas.microsoft.com/office/drawing/2010/main" val="0"/>
              </a:ext>
            </a:extLst>
          </a:blip>
          <a:srcRect r="60927" b="5243"/>
          <a:stretch/>
        </p:blipFill>
        <p:spPr>
          <a:xfrm>
            <a:off x="-463938" y="89846"/>
            <a:ext cx="1364272" cy="1208175"/>
          </a:xfrm>
          <a:prstGeom prst="rect">
            <a:avLst/>
          </a:prstGeom>
        </p:spPr>
      </p:pic>
      <p:sp>
        <p:nvSpPr>
          <p:cNvPr id="16" name="TextBox 15">
            <a:extLst>
              <a:ext uri="{FF2B5EF4-FFF2-40B4-BE49-F238E27FC236}">
                <a16:creationId xmlns:a16="http://schemas.microsoft.com/office/drawing/2014/main" id="{73CAB774-6B08-4173-96E9-FEE3E7C4E704}"/>
              </a:ext>
            </a:extLst>
          </p:cNvPr>
          <p:cNvSpPr txBox="1"/>
          <p:nvPr/>
        </p:nvSpPr>
        <p:spPr>
          <a:xfrm>
            <a:off x="1805225" y="174521"/>
            <a:ext cx="4891314"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Brush Script MT" panose="03060802040406070304" pitchFamily="66" charset="0"/>
                <a:ea typeface="+mn-ea"/>
                <a:cs typeface="+mn-cs"/>
              </a:rPr>
              <a:t>th</a:t>
            </a:r>
            <a:r>
              <a:rPr kumimoji="0" lang="en-US" sz="22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 NIGERIA AFFORDABLE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    HOUSING FINANCE &amp; INNOVATION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    SUMMIT EXPO</a:t>
            </a:r>
          </a:p>
        </p:txBody>
      </p:sp>
      <p:sp>
        <p:nvSpPr>
          <p:cNvPr id="17" name="TextBox 16">
            <a:extLst>
              <a:ext uri="{FF2B5EF4-FFF2-40B4-BE49-F238E27FC236}">
                <a16:creationId xmlns:a16="http://schemas.microsoft.com/office/drawing/2014/main" id="{768D2301-66DD-4B1D-8F84-C30232CC4282}"/>
              </a:ext>
            </a:extLst>
          </p:cNvPr>
          <p:cNvSpPr txBox="1"/>
          <p:nvPr/>
        </p:nvSpPr>
        <p:spPr>
          <a:xfrm>
            <a:off x="10178141" y="3343"/>
            <a:ext cx="272143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Powered by</a:t>
            </a:r>
          </a:p>
        </p:txBody>
      </p:sp>
      <p:pic>
        <p:nvPicPr>
          <p:cNvPr id="19" name="Picture 18">
            <a:extLst>
              <a:ext uri="{FF2B5EF4-FFF2-40B4-BE49-F238E27FC236}">
                <a16:creationId xmlns:a16="http://schemas.microsoft.com/office/drawing/2014/main" id="{3A1BFD61-2D49-4514-A600-780C9381D7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6232" y="174521"/>
            <a:ext cx="1482625" cy="1307051"/>
          </a:xfrm>
          <a:prstGeom prst="rect">
            <a:avLst/>
          </a:prstGeom>
        </p:spPr>
      </p:pic>
      <p:sp>
        <p:nvSpPr>
          <p:cNvPr id="20" name="Rectangle 19">
            <a:extLst>
              <a:ext uri="{FF2B5EF4-FFF2-40B4-BE49-F238E27FC236}">
                <a16:creationId xmlns:a16="http://schemas.microsoft.com/office/drawing/2014/main" id="{99B17144-629D-4C57-AB51-53CDF297F67A}"/>
              </a:ext>
            </a:extLst>
          </p:cNvPr>
          <p:cNvSpPr/>
          <p:nvPr/>
        </p:nvSpPr>
        <p:spPr>
          <a:xfrm>
            <a:off x="0" y="1387867"/>
            <a:ext cx="12192000" cy="4431908"/>
          </a:xfrm>
          <a:prstGeom prst="rect">
            <a:avLst/>
          </a:prstGeom>
          <a:solidFill>
            <a:schemeClr val="bg1">
              <a:alpha val="87843"/>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BB6C3E1C-E64E-46C4-987D-94D1FAE4B82A}"/>
              </a:ext>
            </a:extLst>
          </p:cNvPr>
          <p:cNvSpPr txBox="1"/>
          <p:nvPr/>
        </p:nvSpPr>
        <p:spPr>
          <a:xfrm>
            <a:off x="1127894" y="1323975"/>
            <a:ext cx="915910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ndara" panose="020E0502030303020204" pitchFamily="34" charset="0"/>
              </a:rPr>
              <a:t>OTHER RESOLUTIONS</a:t>
            </a:r>
          </a:p>
        </p:txBody>
      </p:sp>
      <p:sp>
        <p:nvSpPr>
          <p:cNvPr id="3" name="TextBox 2">
            <a:extLst>
              <a:ext uri="{FF2B5EF4-FFF2-40B4-BE49-F238E27FC236}">
                <a16:creationId xmlns:a16="http://schemas.microsoft.com/office/drawing/2014/main" id="{22682426-7061-463F-8689-97300D33E823}"/>
              </a:ext>
            </a:extLst>
          </p:cNvPr>
          <p:cNvSpPr txBox="1"/>
          <p:nvPr/>
        </p:nvSpPr>
        <p:spPr>
          <a:xfrm>
            <a:off x="1054738" y="-202505"/>
            <a:ext cx="886264" cy="18620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500" dirty="0">
                <a:solidFill>
                  <a:srgbClr val="002060"/>
                </a:solidFill>
                <a:latin typeface="Calibri" panose="020F0502020204030204"/>
              </a:rPr>
              <a:t>6</a:t>
            </a:r>
            <a:endParaRPr kumimoji="0" lang="en-US" sz="115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B394C17-C7EB-4F50-88C7-F288270B793B}"/>
              </a:ext>
            </a:extLst>
          </p:cNvPr>
          <p:cNvSpPr/>
          <p:nvPr/>
        </p:nvSpPr>
        <p:spPr>
          <a:xfrm>
            <a:off x="0" y="5791199"/>
            <a:ext cx="12192000" cy="1063457"/>
          </a:xfrm>
          <a:prstGeom prst="rect">
            <a:avLst/>
          </a:prstGeom>
          <a:solidFill>
            <a:srgbClr val="330C7A">
              <a:alpha val="6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31866DA8-6C51-4CE3-97BC-3FCB54121421}"/>
              </a:ext>
            </a:extLst>
          </p:cNvPr>
          <p:cNvSpPr txBox="1"/>
          <p:nvPr/>
        </p:nvSpPr>
        <p:spPr>
          <a:xfrm>
            <a:off x="746893" y="1790700"/>
            <a:ext cx="11245081" cy="4680255"/>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Candara" panose="020E0502030303020204" pitchFamily="34" charset="0"/>
              </a:rPr>
              <a:t>The Summit pointed out the need to </a:t>
            </a:r>
            <a:r>
              <a:rPr kumimoji="0" lang="en-US" sz="2400" b="1" i="1" u="none" strike="noStrike" kern="1200" cap="none" spc="0" normalizeH="0" baseline="0" noProof="0" dirty="0">
                <a:ln>
                  <a:noFill/>
                </a:ln>
                <a:solidFill>
                  <a:srgbClr val="002060"/>
                </a:solidFill>
                <a:effectLst/>
                <a:uLnTx/>
                <a:uFillTx/>
                <a:latin typeface="Candara" panose="020E0502030303020204" pitchFamily="34" charset="0"/>
              </a:rPr>
              <a:t>commoditize housing </a:t>
            </a:r>
            <a:r>
              <a:rPr kumimoji="0" lang="en-US" sz="2400" b="0" i="0" u="none" strike="noStrike" kern="1200" cap="none" spc="0" normalizeH="0" baseline="0" noProof="0" dirty="0">
                <a:ln>
                  <a:noFill/>
                </a:ln>
                <a:solidFill>
                  <a:srgbClr val="002060"/>
                </a:solidFill>
                <a:effectLst/>
                <a:uLnTx/>
                <a:uFillTx/>
                <a:latin typeface="Candara" panose="020E0502030303020204" pitchFamily="34" charset="0"/>
              </a:rPr>
              <a:t>and to start to manufacture houses instead of building houses;</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Candara" panose="020E0502030303020204" pitchFamily="34" charset="0"/>
              </a:rPr>
              <a:t>Money market is unsuitable to finance housing and capital market provides a more viable option for funding by securing Pension Fund investments in Asset Classes;</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Candara" panose="020E0502030303020204" pitchFamily="34" charset="0"/>
              </a:rPr>
              <a:t>Need to pay attention to </a:t>
            </a:r>
            <a:r>
              <a:rPr kumimoji="0" lang="en-US" sz="2400" b="1" i="1" u="none" strike="noStrike" kern="1200" cap="none" spc="0" normalizeH="0" baseline="0" noProof="0" dirty="0">
                <a:ln>
                  <a:noFill/>
                </a:ln>
                <a:solidFill>
                  <a:srgbClr val="002060"/>
                </a:solidFill>
                <a:effectLst/>
                <a:uLnTx/>
                <a:uFillTx/>
                <a:latin typeface="Candara" panose="020E0502030303020204" pitchFamily="34" charset="0"/>
              </a:rPr>
              <a:t>Green Funding, Non-Interest financing (e.g </a:t>
            </a:r>
            <a:r>
              <a:rPr kumimoji="0" lang="en-US" sz="2400" b="1" i="1" u="none" strike="noStrike" kern="1200" cap="none" spc="0" normalizeH="0" baseline="0" noProof="0" dirty="0" err="1">
                <a:ln>
                  <a:noFill/>
                </a:ln>
                <a:solidFill>
                  <a:srgbClr val="002060"/>
                </a:solidFill>
                <a:effectLst/>
                <a:uLnTx/>
                <a:uFillTx/>
                <a:latin typeface="Candara" panose="020E0502030303020204" pitchFamily="34" charset="0"/>
              </a:rPr>
              <a:t>Sukuku</a:t>
            </a:r>
            <a:r>
              <a:rPr kumimoji="0" lang="en-US" sz="2400" b="1" i="1" u="none" strike="noStrike" kern="1200" cap="none" spc="0" normalizeH="0" baseline="0" noProof="0" dirty="0">
                <a:ln>
                  <a:noFill/>
                </a:ln>
                <a:solidFill>
                  <a:srgbClr val="002060"/>
                </a:solidFill>
                <a:effectLst/>
                <a:uLnTx/>
                <a:uFillTx/>
                <a:latin typeface="Candara" panose="020E0502030303020204" pitchFamily="34" charset="0"/>
              </a:rPr>
              <a:t>) and use of REITIS</a:t>
            </a:r>
            <a:r>
              <a:rPr kumimoji="0" lang="en-US" sz="2400" b="0" i="0" u="none" strike="noStrike" kern="1200" cap="none" spc="0" normalizeH="0" baseline="0" noProof="0" dirty="0">
                <a:ln>
                  <a:noFill/>
                </a:ln>
                <a:solidFill>
                  <a:srgbClr val="002060"/>
                </a:solidFill>
                <a:effectLst/>
                <a:uLnTx/>
                <a:uFillTx/>
                <a:latin typeface="Candara" panose="020E0502030303020204" pitchFamily="34" charset="0"/>
              </a:rPr>
              <a:t>;</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Candara" panose="020E0502030303020204" pitchFamily="34" charset="0"/>
              </a:rPr>
              <a:t>Need to </a:t>
            </a:r>
            <a:r>
              <a:rPr kumimoji="0" lang="en-US" sz="2400" b="1" i="1" u="none" strike="noStrike" kern="1200" cap="none" spc="0" normalizeH="0" baseline="0" noProof="0" dirty="0">
                <a:ln>
                  <a:noFill/>
                </a:ln>
                <a:solidFill>
                  <a:srgbClr val="002060"/>
                </a:solidFill>
                <a:effectLst/>
                <a:uLnTx/>
                <a:uFillTx/>
                <a:latin typeface="Candara" panose="020E0502030303020204" pitchFamily="34" charset="0"/>
              </a:rPr>
              <a:t>re-define and to re-design houses </a:t>
            </a:r>
            <a:r>
              <a:rPr kumimoji="0" lang="en-US" sz="2400" b="0" i="0" u="none" strike="noStrike" kern="1200" cap="none" spc="0" normalizeH="0" baseline="0" noProof="0" dirty="0">
                <a:ln>
                  <a:noFill/>
                </a:ln>
                <a:solidFill>
                  <a:srgbClr val="002060"/>
                </a:solidFill>
                <a:effectLst/>
                <a:uLnTx/>
                <a:uFillTx/>
                <a:latin typeface="Candara" panose="020E0502030303020204" pitchFamily="34" charset="0"/>
              </a:rPr>
              <a:t>to be tailored towards affordability. The type of houses should be speaking to affordability – simple, practical and functional houses to be designed;</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Candara" panose="020E0502030303020204" pitchFamily="34" charset="0"/>
              </a:rPr>
              <a:t>Need to address the </a:t>
            </a:r>
            <a:r>
              <a:rPr kumimoji="0" lang="en-US" sz="2400" b="1" i="1" u="none" strike="noStrike" kern="1200" cap="none" spc="0" normalizeH="0" baseline="0" noProof="0" dirty="0">
                <a:ln>
                  <a:noFill/>
                </a:ln>
                <a:solidFill>
                  <a:srgbClr val="002060"/>
                </a:solidFill>
                <a:effectLst/>
                <a:uLnTx/>
                <a:uFillTx/>
                <a:latin typeface="Candara" panose="020E0502030303020204" pitchFamily="34" charset="0"/>
              </a:rPr>
              <a:t>excess of luxury homes and bridge the gap that exists with affordable homes </a:t>
            </a:r>
            <a:r>
              <a:rPr kumimoji="0" lang="en-US" sz="2400" b="0" i="0" u="none" strike="noStrike" kern="1200" cap="none" spc="0" normalizeH="0" baseline="0" noProof="0" dirty="0">
                <a:ln>
                  <a:noFill/>
                </a:ln>
                <a:solidFill>
                  <a:srgbClr val="002060"/>
                </a:solidFill>
                <a:effectLst/>
                <a:uLnTx/>
                <a:uFillTx/>
                <a:latin typeface="Candara" panose="020E0502030303020204" pitchFamily="34" charset="0"/>
              </a:rPr>
              <a:t> through enabling housing planning through the cooperatives.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0697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B4B5A9-7650-40B7-A8E7-366CB224D501}"/>
              </a:ext>
            </a:extLst>
          </p:cNvPr>
          <p:cNvSpPr/>
          <p:nvPr/>
        </p:nvSpPr>
        <p:spPr>
          <a:xfrm>
            <a:off x="0" y="0"/>
            <a:ext cx="12192000" cy="6858000"/>
          </a:xfrm>
          <a:prstGeom prst="rect">
            <a:avLst/>
          </a:prstGeom>
          <a:solidFill>
            <a:srgbClr val="3D6CC1">
              <a:alpha val="7411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D29EDF8E-8D90-4345-B8F2-5711A17F92AC}"/>
              </a:ext>
            </a:extLst>
          </p:cNvPr>
          <p:cNvSpPr/>
          <p:nvPr/>
        </p:nvSpPr>
        <p:spPr>
          <a:xfrm>
            <a:off x="0" y="-31782"/>
            <a:ext cx="12192000" cy="145143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6DD49851-95FA-4FFF-B3E1-1575AECBA525}"/>
              </a:ext>
            </a:extLst>
          </p:cNvPr>
          <p:cNvPicPr>
            <a:picLocks noChangeAspect="1"/>
          </p:cNvPicPr>
          <p:nvPr/>
        </p:nvPicPr>
        <p:blipFill rotWithShape="1">
          <a:blip r:embed="rId3">
            <a:extLst>
              <a:ext uri="{28A0092B-C50C-407E-A947-70E740481C1C}">
                <a14:useLocalDpi xmlns:a14="http://schemas.microsoft.com/office/drawing/2010/main" val="0"/>
              </a:ext>
            </a:extLst>
          </a:blip>
          <a:srcRect r="60927" b="5243"/>
          <a:stretch/>
        </p:blipFill>
        <p:spPr>
          <a:xfrm>
            <a:off x="-463938" y="89846"/>
            <a:ext cx="1364272" cy="1208175"/>
          </a:xfrm>
          <a:prstGeom prst="rect">
            <a:avLst/>
          </a:prstGeom>
        </p:spPr>
      </p:pic>
      <p:sp>
        <p:nvSpPr>
          <p:cNvPr id="16" name="TextBox 15">
            <a:extLst>
              <a:ext uri="{FF2B5EF4-FFF2-40B4-BE49-F238E27FC236}">
                <a16:creationId xmlns:a16="http://schemas.microsoft.com/office/drawing/2014/main" id="{73CAB774-6B08-4173-96E9-FEE3E7C4E704}"/>
              </a:ext>
            </a:extLst>
          </p:cNvPr>
          <p:cNvSpPr txBox="1"/>
          <p:nvPr/>
        </p:nvSpPr>
        <p:spPr>
          <a:xfrm>
            <a:off x="1805225" y="174521"/>
            <a:ext cx="4891314"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Brush Script MT" panose="03060802040406070304" pitchFamily="66" charset="0"/>
                <a:ea typeface="+mn-ea"/>
                <a:cs typeface="+mn-cs"/>
              </a:rPr>
              <a:t>th</a:t>
            </a:r>
            <a:r>
              <a:rPr kumimoji="0" lang="en-US" sz="22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 NIGERIA AFFORDABLE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    HOUSING FINANCE &amp; INNOVATION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    SUMMIT EXPO</a:t>
            </a:r>
          </a:p>
        </p:txBody>
      </p:sp>
      <p:sp>
        <p:nvSpPr>
          <p:cNvPr id="17" name="TextBox 16">
            <a:extLst>
              <a:ext uri="{FF2B5EF4-FFF2-40B4-BE49-F238E27FC236}">
                <a16:creationId xmlns:a16="http://schemas.microsoft.com/office/drawing/2014/main" id="{768D2301-66DD-4B1D-8F84-C30232CC4282}"/>
              </a:ext>
            </a:extLst>
          </p:cNvPr>
          <p:cNvSpPr txBox="1"/>
          <p:nvPr/>
        </p:nvSpPr>
        <p:spPr>
          <a:xfrm>
            <a:off x="10178141" y="3343"/>
            <a:ext cx="272143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Powered by</a:t>
            </a:r>
          </a:p>
        </p:txBody>
      </p:sp>
      <p:pic>
        <p:nvPicPr>
          <p:cNvPr id="19" name="Picture 18">
            <a:extLst>
              <a:ext uri="{FF2B5EF4-FFF2-40B4-BE49-F238E27FC236}">
                <a16:creationId xmlns:a16="http://schemas.microsoft.com/office/drawing/2014/main" id="{3A1BFD61-2D49-4514-A600-780C9381D7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6232" y="174521"/>
            <a:ext cx="1482625" cy="1307051"/>
          </a:xfrm>
          <a:prstGeom prst="rect">
            <a:avLst/>
          </a:prstGeom>
        </p:spPr>
      </p:pic>
      <p:sp>
        <p:nvSpPr>
          <p:cNvPr id="20" name="Rectangle 19">
            <a:extLst>
              <a:ext uri="{FF2B5EF4-FFF2-40B4-BE49-F238E27FC236}">
                <a16:creationId xmlns:a16="http://schemas.microsoft.com/office/drawing/2014/main" id="{99B17144-629D-4C57-AB51-53CDF297F67A}"/>
              </a:ext>
            </a:extLst>
          </p:cNvPr>
          <p:cNvSpPr/>
          <p:nvPr/>
        </p:nvSpPr>
        <p:spPr>
          <a:xfrm>
            <a:off x="0" y="1387867"/>
            <a:ext cx="12192000" cy="4431908"/>
          </a:xfrm>
          <a:prstGeom prst="rect">
            <a:avLst/>
          </a:prstGeom>
          <a:solidFill>
            <a:schemeClr val="bg1">
              <a:alpha val="87843"/>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srgbClr val="002060"/>
              </a:solidFill>
              <a:effectLst/>
              <a:uLnTx/>
              <a:uFillTx/>
              <a:latin typeface="Candara" panose="020E0502030303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2060"/>
                </a:solidFill>
                <a:effectLst/>
                <a:uLnTx/>
                <a:uFillTx/>
                <a:latin typeface="Candara" panose="020E0502030303020204" pitchFamily="34" charset="0"/>
              </a:rPr>
              <a:t>Affordable housing should be between N5-N15M – for shelter seekers not Home Seekers. </a:t>
            </a:r>
            <a:r>
              <a:rPr kumimoji="0" lang="en-US" sz="2400" b="1" i="1" u="none" strike="noStrike" kern="1200" cap="none" spc="0" normalizeH="0" baseline="0" noProof="0" dirty="0">
                <a:ln>
                  <a:noFill/>
                </a:ln>
                <a:solidFill>
                  <a:srgbClr val="002060"/>
                </a:solidFill>
                <a:effectLst/>
                <a:uLnTx/>
                <a:uFillTx/>
                <a:latin typeface="Candara" panose="020E0502030303020204" pitchFamily="34" charset="0"/>
              </a:rPr>
              <a:t>Credible data </a:t>
            </a:r>
            <a:r>
              <a:rPr kumimoji="0" lang="en-US" sz="2400" b="0" i="0" u="none" strike="noStrike" kern="1200" cap="none" spc="0" normalizeH="0" baseline="0" noProof="0" dirty="0">
                <a:ln>
                  <a:noFill/>
                </a:ln>
                <a:solidFill>
                  <a:srgbClr val="002060"/>
                </a:solidFill>
                <a:effectLst/>
                <a:uLnTx/>
                <a:uFillTx/>
                <a:latin typeface="Candara" panose="020E0502030303020204" pitchFamily="34" charset="0"/>
              </a:rPr>
              <a:t>needed to facilitate affordable housing through designs suitable for the level of income;</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2060"/>
                </a:solidFill>
                <a:effectLst/>
                <a:uLnTx/>
                <a:uFillTx/>
                <a:latin typeface="Candara" panose="020E0502030303020204" pitchFamily="34" charset="0"/>
              </a:rPr>
              <a:t>Need for architects  and other professionals to design housing that are not horizontal but vertical to gain advantage of space and  affordability; Need for standardization of designs and materials and enforcement of specifications for buildings;</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2060"/>
                </a:solidFill>
                <a:effectLst/>
                <a:uLnTx/>
                <a:uFillTx/>
                <a:latin typeface="Candara" panose="020E0502030303020204" pitchFamily="34" charset="0"/>
              </a:rPr>
              <a:t>Sustenance of advocacy &amp; engagements as well as continuous review of government interventions and budgets;</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2060"/>
                </a:solidFill>
                <a:effectLst/>
                <a:uLnTx/>
                <a:uFillTx/>
                <a:latin typeface="Candara" panose="020E0502030303020204" pitchFamily="34" charset="0"/>
              </a:rPr>
              <a:t>Call for creation of </a:t>
            </a:r>
            <a:r>
              <a:rPr kumimoji="0" lang="en-US" sz="2400" b="1" i="1" u="none" strike="noStrike" kern="1200" cap="none" spc="0" normalizeH="0" baseline="0" noProof="0" dirty="0">
                <a:ln>
                  <a:noFill/>
                </a:ln>
                <a:solidFill>
                  <a:srgbClr val="002060"/>
                </a:solidFill>
                <a:effectLst/>
                <a:uLnTx/>
                <a:uFillTx/>
                <a:latin typeface="Candara" panose="020E0502030303020204" pitchFamily="34" charset="0"/>
              </a:rPr>
              <a:t>Bureau of Real Estate Developer </a:t>
            </a:r>
            <a:r>
              <a:rPr kumimoji="0" lang="en-US" sz="2400" b="0" i="0" u="none" strike="noStrike" kern="1200" cap="none" spc="0" normalizeH="0" baseline="0" noProof="0" dirty="0">
                <a:ln>
                  <a:noFill/>
                </a:ln>
                <a:solidFill>
                  <a:srgbClr val="002060"/>
                </a:solidFill>
                <a:effectLst/>
                <a:uLnTx/>
                <a:uFillTx/>
                <a:latin typeface="Candara" panose="020E0502030303020204" pitchFamily="34" charset="0"/>
              </a:rPr>
              <a:t>with data that could be used to determine technical competency and experience of professionals in the industry;</a:t>
            </a:r>
          </a:p>
        </p:txBody>
      </p:sp>
      <p:sp>
        <p:nvSpPr>
          <p:cNvPr id="26" name="TextBox 25">
            <a:extLst>
              <a:ext uri="{FF2B5EF4-FFF2-40B4-BE49-F238E27FC236}">
                <a16:creationId xmlns:a16="http://schemas.microsoft.com/office/drawing/2014/main" id="{BB6C3E1C-E64E-46C4-987D-94D1FAE4B82A}"/>
              </a:ext>
            </a:extLst>
          </p:cNvPr>
          <p:cNvSpPr txBox="1"/>
          <p:nvPr/>
        </p:nvSpPr>
        <p:spPr>
          <a:xfrm>
            <a:off x="1127894" y="1403715"/>
            <a:ext cx="917815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ndara" panose="020E0502030303020204" pitchFamily="34" charset="0"/>
              </a:rPr>
              <a:t>OTHER RESOLUTIONS</a:t>
            </a:r>
          </a:p>
        </p:txBody>
      </p:sp>
      <p:sp>
        <p:nvSpPr>
          <p:cNvPr id="3" name="TextBox 2">
            <a:extLst>
              <a:ext uri="{FF2B5EF4-FFF2-40B4-BE49-F238E27FC236}">
                <a16:creationId xmlns:a16="http://schemas.microsoft.com/office/drawing/2014/main" id="{22682426-7061-463F-8689-97300D33E823}"/>
              </a:ext>
            </a:extLst>
          </p:cNvPr>
          <p:cNvSpPr txBox="1"/>
          <p:nvPr/>
        </p:nvSpPr>
        <p:spPr>
          <a:xfrm>
            <a:off x="1054738" y="-202505"/>
            <a:ext cx="886264" cy="18620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500" dirty="0">
                <a:solidFill>
                  <a:srgbClr val="002060"/>
                </a:solidFill>
                <a:latin typeface="Calibri" panose="020F0502020204030204"/>
              </a:rPr>
              <a:t>6</a:t>
            </a:r>
            <a:endParaRPr kumimoji="0" lang="en-US" sz="115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B394C17-C7EB-4F50-88C7-F288270B793B}"/>
              </a:ext>
            </a:extLst>
          </p:cNvPr>
          <p:cNvSpPr/>
          <p:nvPr/>
        </p:nvSpPr>
        <p:spPr>
          <a:xfrm>
            <a:off x="0" y="5791199"/>
            <a:ext cx="12192000" cy="1063457"/>
          </a:xfrm>
          <a:prstGeom prst="rect">
            <a:avLst/>
          </a:prstGeom>
          <a:solidFill>
            <a:srgbClr val="330C7A">
              <a:alpha val="6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249341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D6CC1">
            <a:alpha val="74118"/>
          </a:srgbClr>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TotalTime>
  <Words>1561</Words>
  <Application>Microsoft Office PowerPoint</Application>
  <PresentationFormat>Widescreen</PresentationFormat>
  <Paragraphs>174</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Brush Script MT</vt:lpstr>
      <vt:lpstr>Calibri</vt:lpstr>
      <vt:lpstr>Calibri Light</vt:lpstr>
      <vt:lpstr>Candara</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Adebayo Azeez</dc:creator>
  <cp:lastModifiedBy>Adebayo Azeez</cp:lastModifiedBy>
  <cp:revision>15</cp:revision>
  <dcterms:created xsi:type="dcterms:W3CDTF">2023-11-29T09:45:45Z</dcterms:created>
  <dcterms:modified xsi:type="dcterms:W3CDTF">2023-11-29T15:31:50Z</dcterms:modified>
</cp:coreProperties>
</file>